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6" r:id="rId2"/>
    <p:sldId id="259" r:id="rId3"/>
    <p:sldId id="261" r:id="rId4"/>
    <p:sldId id="262" r:id="rId5"/>
    <p:sldId id="260" r:id="rId6"/>
    <p:sldId id="263" r:id="rId7"/>
    <p:sldId id="272" r:id="rId8"/>
    <p:sldId id="264" r:id="rId9"/>
    <p:sldId id="281" r:id="rId10"/>
    <p:sldId id="282" r:id="rId11"/>
    <p:sldId id="273" r:id="rId12"/>
    <p:sldId id="274" r:id="rId13"/>
    <p:sldId id="275" r:id="rId14"/>
    <p:sldId id="283" r:id="rId15"/>
    <p:sldId id="268" r:id="rId16"/>
    <p:sldId id="270" r:id="rId17"/>
    <p:sldId id="28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786" y="5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4AA7C2-E8DC-467C-9833-F833067453C2}" type="datetimeFigureOut">
              <a:rPr lang="en-US" smtClean="0"/>
              <a:pPr/>
              <a:t>3/7/2018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A8E8C-7000-4BD7-A278-0C1355790446}" type="slidenum">
              <a:rPr lang="en-US" smtClean="0"/>
              <a:pPr/>
              <a:t>‹#›</a:t>
            </a:fld>
            <a:endParaRPr lang="en-US"/>
          </a:p>
        </p:txBody>
      </p:sp>
    </p:spTree>
    <p:extLst>
      <p:ext uri="{BB962C8B-B14F-4D97-AF65-F5344CB8AC3E}">
        <p14:creationId xmlns:p14="http://schemas.microsoft.com/office/powerpoint/2010/main" val="4067280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3350BE-36FB-48B8-BC3B-BF82FA8A4B16}" type="datetime1">
              <a:rPr lang="en-US" smtClean="0"/>
              <a:pPr/>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A8D951-FD7A-4EA6-9971-BA4650F5F282}" type="datetime1">
              <a:rPr lang="en-US" smtClean="0"/>
              <a:pPr/>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7DDA1A-1160-4810-A009-9384DF143964}" type="datetime1">
              <a:rPr lang="en-US" smtClean="0"/>
              <a:pPr/>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4B8CA7-DF52-4574-B28B-BF67C425F74E}" type="datetime1">
              <a:rPr lang="en-US" smtClean="0"/>
              <a:pPr/>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6F388C-ACCE-4EF5-AD2C-86A2C6495869}" type="datetime1">
              <a:rPr lang="en-US" smtClean="0"/>
              <a:pPr/>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2A2DB-E9A4-4F11-9A97-3D805873123B}" type="datetime1">
              <a:rPr lang="en-US" smtClean="0"/>
              <a:pPr/>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5D039D-4B07-4C92-99B2-D30586816A68}" type="datetime1">
              <a:rPr lang="en-US" smtClean="0"/>
              <a:pPr/>
              <a:t>3/7/2018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D8C0F6-D106-4D90-B6A1-515B7FD8F0C8}" type="datetime1">
              <a:rPr lang="en-US" smtClean="0"/>
              <a:pPr/>
              <a:t>3/7/2018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B9723-2437-47C8-833A-EDB2EBB6A5A1}" type="datetime1">
              <a:rPr lang="en-US" smtClean="0"/>
              <a:pPr/>
              <a:t>3/7/2018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05C9E6-3B8B-4571-9128-858A99C98B86}" type="datetime1">
              <a:rPr lang="en-US" smtClean="0"/>
              <a:pPr/>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4141EB-C6BD-49FF-BC05-BF0312C62789}" type="datetime1">
              <a:rPr lang="en-US" smtClean="0"/>
              <a:pPr/>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1E575-74B0-4F22-8519-3F96FB7A2B3A}" type="datetime1">
              <a:rPr lang="en-US" smtClean="0"/>
              <a:pPr/>
              <a:t>3/7/2018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NatRisk_master%20program_Osnovni%20podaci_UNSA_mart%202018.doc"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final_color.jpg"/>
          <p:cNvPicPr>
            <a:picLocks noChangeAspect="1"/>
          </p:cNvPicPr>
          <p:nvPr/>
        </p:nvPicPr>
        <p:blipFill>
          <a:blip r:embed="rId2" cstate="print"/>
          <a:stretch>
            <a:fillRect/>
          </a:stretch>
        </p:blipFill>
        <p:spPr>
          <a:xfrm>
            <a:off x="0" y="0"/>
            <a:ext cx="1447800" cy="685800"/>
          </a:xfrm>
          <a:prstGeom prst="rect">
            <a:avLst/>
          </a:prstGeom>
        </p:spPr>
      </p:pic>
      <p:sp>
        <p:nvSpPr>
          <p:cNvPr id="2" name="Title 1"/>
          <p:cNvSpPr>
            <a:spLocks noGrp="1"/>
          </p:cNvSpPr>
          <p:nvPr>
            <p:ph type="ctrTitle"/>
          </p:nvPr>
        </p:nvSpPr>
        <p:spPr>
          <a:xfrm>
            <a:off x="621506" y="609601"/>
            <a:ext cx="7772400" cy="457200"/>
          </a:xfrm>
        </p:spPr>
        <p:txBody>
          <a:bodyPr>
            <a:normAutofit fontScale="90000"/>
          </a:bodyPr>
          <a:lstStyle/>
          <a:p>
            <a:r>
              <a:rPr lang="en-US" sz="1800" dirty="0" smtClean="0">
                <a:solidFill>
                  <a:srgbClr val="002060"/>
                </a:solidFill>
                <a:latin typeface="Book Antiqua" panose="02040602050305030304" pitchFamily="18" charset="0"/>
              </a:rPr>
              <a:t>Development of master curricula for natural disasters risk management in Western Balkan countries</a:t>
            </a:r>
            <a:endParaRPr lang="bs-Latn-BA" sz="1800" dirty="0">
              <a:solidFill>
                <a:srgbClr val="002060"/>
              </a:solidFill>
              <a:latin typeface="Book Antiqua" panose="02040602050305030304" pitchFamily="18" charset="0"/>
            </a:endParaRPr>
          </a:p>
        </p:txBody>
      </p:sp>
      <p:sp>
        <p:nvSpPr>
          <p:cNvPr id="3" name="Subtitle 2"/>
          <p:cNvSpPr>
            <a:spLocks noGrp="1"/>
          </p:cNvSpPr>
          <p:nvPr>
            <p:ph type="subTitle" idx="1"/>
          </p:nvPr>
        </p:nvSpPr>
        <p:spPr>
          <a:xfrm>
            <a:off x="304800" y="1371600"/>
            <a:ext cx="8534400" cy="1143000"/>
          </a:xfrm>
        </p:spPr>
        <p:txBody>
          <a:bodyPr>
            <a:noAutofit/>
          </a:bodyPr>
          <a:lstStyle/>
          <a:p>
            <a:r>
              <a:rPr lang="en-GB" sz="2000" b="1" dirty="0">
                <a:solidFill>
                  <a:srgbClr val="002060"/>
                </a:solidFill>
                <a:latin typeface="Book Antiqua" panose="02040602050305030304" pitchFamily="18" charset="0"/>
              </a:rPr>
              <a:t>WP4.1 Defining of admission requirements and enrolment of students </a:t>
            </a:r>
          </a:p>
          <a:p>
            <a:r>
              <a:rPr lang="en-GB" sz="2000" b="1" dirty="0" smtClean="0">
                <a:solidFill>
                  <a:srgbClr val="002060"/>
                </a:solidFill>
                <a:latin typeface="Book Antiqua" panose="02040602050305030304" pitchFamily="18" charset="0"/>
              </a:rPr>
              <a:t>WP4.4 </a:t>
            </a:r>
            <a:r>
              <a:rPr lang="en-GB" sz="2000" b="1" dirty="0">
                <a:solidFill>
                  <a:srgbClr val="002060"/>
                </a:solidFill>
                <a:latin typeface="Book Antiqua" panose="02040602050305030304" pitchFamily="18" charset="0"/>
              </a:rPr>
              <a:t>Implementation of trainings for citizens and public sector </a:t>
            </a:r>
            <a:r>
              <a:rPr lang="en-GB" sz="2000" b="1" dirty="0" smtClean="0">
                <a:solidFill>
                  <a:srgbClr val="002060"/>
                </a:solidFill>
                <a:latin typeface="Book Antiqua" panose="02040602050305030304" pitchFamily="18" charset="0"/>
              </a:rPr>
              <a:t> </a:t>
            </a:r>
            <a:endParaRPr lang="bs-Latn-BA" sz="2000" b="1" dirty="0" smtClean="0">
              <a:solidFill>
                <a:srgbClr val="002060"/>
              </a:solidFill>
              <a:latin typeface="Book Antiqua" panose="02040602050305030304" pitchFamily="18" charset="0"/>
            </a:endParaRPr>
          </a:p>
          <a:p>
            <a:r>
              <a:rPr lang="en-GB" sz="2000" b="1" dirty="0" smtClean="0">
                <a:solidFill>
                  <a:srgbClr val="002060"/>
                </a:solidFill>
                <a:latin typeface="Book Antiqua" panose="02040602050305030304" pitchFamily="18" charset="0"/>
              </a:rPr>
              <a:t>WP4.6 </a:t>
            </a:r>
            <a:r>
              <a:rPr lang="en-GB" sz="2000" b="1" dirty="0">
                <a:solidFill>
                  <a:srgbClr val="002060"/>
                </a:solidFill>
                <a:latin typeface="Book Antiqua" panose="02040602050305030304" pitchFamily="18" charset="0"/>
              </a:rPr>
              <a:t>Self-evaluation of trainings for citizens and public sector </a:t>
            </a:r>
          </a:p>
        </p:txBody>
      </p:sp>
      <p:cxnSp>
        <p:nvCxnSpPr>
          <p:cNvPr id="5" name="Straight Connector 4"/>
          <p:cNvCxnSpPr/>
          <p:nvPr/>
        </p:nvCxnSpPr>
        <p:spPr>
          <a:xfrm>
            <a:off x="0" y="10668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685800" y="5029200"/>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dirty="0" smtClean="0">
                <a:solidFill>
                  <a:srgbClr val="002060"/>
                </a:solidFill>
                <a:latin typeface="Book Antiqua" panose="02040602050305030304" pitchFamily="18" charset="0"/>
              </a:rPr>
              <a:t>Nat Risk  project </a:t>
            </a:r>
            <a:r>
              <a:rPr lang="sr-Latn-BA" sz="1800" dirty="0">
                <a:solidFill>
                  <a:srgbClr val="002060"/>
                </a:solidFill>
                <a:latin typeface="Book Antiqua" panose="02040602050305030304" pitchFamily="18" charset="0"/>
              </a:rPr>
              <a:t>meetings / </a:t>
            </a:r>
            <a:r>
              <a:rPr lang="en-GB" sz="1800" dirty="0" smtClean="0">
                <a:solidFill>
                  <a:srgbClr val="002060"/>
                </a:solidFill>
                <a:latin typeface="Book Antiqua" panose="02040602050305030304" pitchFamily="18" charset="0"/>
              </a:rPr>
              <a:t>7</a:t>
            </a:r>
            <a:r>
              <a:rPr lang="bs-Latn-BA" sz="1800" dirty="0" smtClean="0">
                <a:solidFill>
                  <a:srgbClr val="002060"/>
                </a:solidFill>
                <a:latin typeface="Book Antiqua" panose="02040602050305030304" pitchFamily="18" charset="0"/>
              </a:rPr>
              <a:t> - </a:t>
            </a:r>
            <a:r>
              <a:rPr lang="en-GB" sz="1800" dirty="0" smtClean="0">
                <a:solidFill>
                  <a:srgbClr val="002060"/>
                </a:solidFill>
                <a:latin typeface="Book Antiqua" panose="02040602050305030304" pitchFamily="18" charset="0"/>
              </a:rPr>
              <a:t> 8t</a:t>
            </a:r>
            <a:r>
              <a:rPr lang="bs-Latn-BA" sz="1800" dirty="0" smtClean="0">
                <a:solidFill>
                  <a:srgbClr val="002060"/>
                </a:solidFill>
                <a:latin typeface="Book Antiqua" panose="02040602050305030304" pitchFamily="18" charset="0"/>
              </a:rPr>
              <a:t> </a:t>
            </a:r>
            <a:r>
              <a:rPr lang="en-GB" sz="1800" dirty="0" smtClean="0">
                <a:solidFill>
                  <a:srgbClr val="002060"/>
                </a:solidFill>
                <a:latin typeface="Book Antiqua" panose="02040602050305030304" pitchFamily="18" charset="0"/>
              </a:rPr>
              <a:t>March 2018</a:t>
            </a:r>
            <a:r>
              <a:rPr lang="bs-Latn-BA" sz="1800" dirty="0" smtClean="0">
                <a:solidFill>
                  <a:srgbClr val="002060"/>
                </a:solidFill>
                <a:latin typeface="Book Antiqua" panose="02040602050305030304" pitchFamily="18" charset="0"/>
              </a:rPr>
              <a:t>, Belgrade </a:t>
            </a:r>
            <a:r>
              <a:rPr lang="en-GB" sz="1800" dirty="0" smtClean="0">
                <a:solidFill>
                  <a:srgbClr val="002060"/>
                </a:solidFill>
                <a:latin typeface="Book Antiqua" panose="02040602050305030304" pitchFamily="18" charset="0"/>
              </a:rPr>
              <a:t> </a:t>
            </a:r>
            <a:endParaRPr lang="bs-Latn-BA" sz="1800" dirty="0">
              <a:solidFill>
                <a:srgbClr val="002060"/>
              </a:solidFill>
              <a:latin typeface="Book Antiqua" panose="02040602050305030304" pitchFamily="18" charset="0"/>
            </a:endParaRPr>
          </a:p>
        </p:txBody>
      </p:sp>
      <p:sp>
        <p:nvSpPr>
          <p:cNvPr id="11" name="Title 1"/>
          <p:cNvSpPr txBox="1">
            <a:spLocks/>
          </p:cNvSpPr>
          <p:nvPr/>
        </p:nvSpPr>
        <p:spPr>
          <a:xfrm>
            <a:off x="3352800" y="3733800"/>
            <a:ext cx="2325688"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dirty="0" smtClean="0">
                <a:solidFill>
                  <a:srgbClr val="002060"/>
                </a:solidFill>
                <a:latin typeface="Book Antiqua" panose="02040602050305030304" pitchFamily="18" charset="0"/>
              </a:rPr>
              <a:t>Logo of your organization</a:t>
            </a:r>
            <a:endParaRPr lang="bs-Latn-BA" sz="1800" dirty="0">
              <a:solidFill>
                <a:srgbClr val="002060"/>
              </a:solidFill>
              <a:latin typeface="Book Antiqua" panose="02040602050305030304" pitchFamily="18" charset="0"/>
            </a:endParaRPr>
          </a:p>
        </p:txBody>
      </p:sp>
      <p:sp>
        <p:nvSpPr>
          <p:cNvPr id="13" name="Text Box 2"/>
          <p:cNvSpPr txBox="1">
            <a:spLocks noChangeArrowheads="1"/>
          </p:cNvSpPr>
          <p:nvPr/>
        </p:nvSpPr>
        <p:spPr bwMode="auto">
          <a:xfrm>
            <a:off x="0" y="6057781"/>
            <a:ext cx="9144000" cy="800219"/>
          </a:xfrm>
          <a:prstGeom prst="rect">
            <a:avLst/>
          </a:prstGeom>
          <a:solidFill>
            <a:schemeClr val="accent6">
              <a:lumMod val="20000"/>
              <a:lumOff val="80000"/>
            </a:schemeClr>
          </a:solidFill>
          <a:ln w="9525">
            <a:solidFill>
              <a:srgbClr val="FF0000"/>
            </a:solidFill>
            <a:miter lim="800000"/>
            <a:headEnd/>
            <a:tailEnd/>
          </a:ln>
        </p:spPr>
        <p:txBody>
          <a:bodyPr rot="0" vert="horz" wrap="square" lIns="91440" tIns="45720" rIns="91440" bIns="45720" anchor="t" anchorCtr="0">
            <a:spAutoFit/>
          </a:bodyPr>
          <a:lstStyle/>
          <a:p>
            <a:pPr algn="ctr">
              <a:spcAft>
                <a:spcPts val="0"/>
              </a:spcAft>
            </a:pPr>
            <a:r>
              <a:rPr lang="en-US" sz="1200" dirty="0">
                <a:effectLst/>
                <a:latin typeface="Book Antiqua"/>
                <a:ea typeface="Calibri"/>
                <a:cs typeface="Times New Roman"/>
              </a:rPr>
              <a:t>Project number:  </a:t>
            </a:r>
            <a:r>
              <a:rPr lang="sr-Latn-RS" sz="1200" smtClean="0">
                <a:effectLst/>
                <a:latin typeface="Book Antiqua"/>
                <a:ea typeface="Calibri"/>
                <a:cs typeface="Times New Roman"/>
              </a:rPr>
              <a:t>5</a:t>
            </a:r>
            <a:r>
              <a:rPr lang="en-US" sz="1200" smtClean="0">
                <a:latin typeface="Book Antiqua"/>
                <a:ea typeface="Calibri"/>
                <a:cs typeface="Times New Roman"/>
              </a:rPr>
              <a:t>73806-EPP-1-2016-1-RS-EPPKA2-CBHE-JP</a:t>
            </a:r>
            <a:endParaRPr lang="bs-Latn-BA" sz="1200" dirty="0">
              <a:latin typeface="Book Antiqua"/>
              <a:ea typeface="Calibri"/>
              <a:cs typeface="Times New Roman"/>
            </a:endParaRPr>
          </a:p>
          <a:p>
            <a:pPr>
              <a:spcAft>
                <a:spcPts val="0"/>
              </a:spcAft>
            </a:pPr>
            <a:r>
              <a:rPr lang="en-US" sz="1200" dirty="0">
                <a:effectLst/>
                <a:latin typeface="Book Antiqua"/>
                <a:ea typeface="Calibri"/>
                <a:cs typeface="Times New Roman"/>
              </a:rPr>
              <a:t> </a:t>
            </a:r>
            <a:endParaRPr lang="bs-Latn-BA" sz="1200" dirty="0">
              <a:effectLst/>
              <a:latin typeface="Book Antiqua"/>
              <a:ea typeface="Calibri"/>
              <a:cs typeface="Times New Roman"/>
            </a:endParaRPr>
          </a:p>
          <a:p>
            <a:pPr algn="just">
              <a:spcAft>
                <a:spcPts val="0"/>
              </a:spcAft>
            </a:pPr>
            <a:r>
              <a:rPr lang="bs-Latn-BA" sz="1100" i="1" dirty="0">
                <a:effectLst/>
                <a:latin typeface="Book Antiqua"/>
                <a:ea typeface="Calibri"/>
                <a:cs typeface="Times New Roman"/>
              </a:rPr>
              <a:t>"This project has been funded with support from the European Commission. This publication </a:t>
            </a:r>
            <a:r>
              <a:rPr lang="bs-Latn-BA" sz="1100" i="1" dirty="0" smtClean="0">
                <a:effectLst/>
                <a:latin typeface="Book Antiqua"/>
                <a:ea typeface="Calibri"/>
                <a:cs typeface="Times New Roman"/>
              </a:rPr>
              <a:t>reflects </a:t>
            </a:r>
            <a:r>
              <a:rPr lang="bs-Latn-BA" sz="1100" i="1" dirty="0">
                <a:effectLst/>
                <a:latin typeface="Book Antiqua"/>
                <a:ea typeface="Calibri"/>
                <a:cs typeface="Times New Roman"/>
              </a:rPr>
              <a:t>the views only of the author, and the Commission cannot be held responsible for any use which may be made of the information contained therein"</a:t>
            </a:r>
            <a:endParaRPr lang="bs-Latn-BA" sz="1200" dirty="0">
              <a:effectLst/>
              <a:latin typeface="Book Antiqua"/>
              <a:ea typeface="Calibri"/>
              <a:cs typeface="Times New Roman"/>
            </a:endParaRPr>
          </a:p>
        </p:txBody>
      </p:sp>
      <p:pic>
        <p:nvPicPr>
          <p:cNvPr id="15" name="Picture 14" descr="eu_flag_co_funded_pos_[rgb]_right.jpg"/>
          <p:cNvPicPr/>
          <p:nvPr/>
        </p:nvPicPr>
        <p:blipFill>
          <a:blip r:embed="rId3" cstate="print"/>
          <a:stretch>
            <a:fillRect/>
          </a:stretch>
        </p:blipFill>
        <p:spPr>
          <a:xfrm>
            <a:off x="7467600" y="152400"/>
            <a:ext cx="1676400" cy="409575"/>
          </a:xfrm>
          <a:prstGeom prst="rect">
            <a:avLst/>
          </a:prstGeom>
        </p:spPr>
      </p:pic>
      <p:sp>
        <p:nvSpPr>
          <p:cNvPr id="12" name="Title 1"/>
          <p:cNvSpPr txBox="1">
            <a:spLocks/>
          </p:cNvSpPr>
          <p:nvPr/>
        </p:nvSpPr>
        <p:spPr>
          <a:xfrm>
            <a:off x="685800" y="2667000"/>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b="1" dirty="0" smtClean="0">
                <a:solidFill>
                  <a:srgbClr val="002060"/>
                </a:solidFill>
                <a:latin typeface="Book Antiqua" panose="02040602050305030304" pitchFamily="18" charset="0"/>
              </a:rPr>
              <a:t>Prof.dr Dženana Bijedić</a:t>
            </a:r>
          </a:p>
          <a:p>
            <a:r>
              <a:rPr lang="sr-Latn-BA" sz="1800" b="1" dirty="0" smtClean="0">
                <a:solidFill>
                  <a:srgbClr val="002060"/>
                </a:solidFill>
                <a:latin typeface="Book Antiqua" panose="02040602050305030304" pitchFamily="18" charset="0"/>
              </a:rPr>
              <a:t>University of Sarajevo</a:t>
            </a:r>
            <a:endParaRPr lang="bs-Latn-BA" sz="1800" b="1" dirty="0">
              <a:solidFill>
                <a:srgbClr val="002060"/>
              </a:solidFill>
              <a:latin typeface="Book Antiqua" panose="02040602050305030304" pitchFamily="18" charset="0"/>
            </a:endParaRPr>
          </a:p>
        </p:txBody>
      </p:sp>
      <p:pic>
        <p:nvPicPr>
          <p:cNvPr id="16" name="Picture 13"/>
          <p:cNvPicPr>
            <a:picLocks noChangeAspect="1" noChangeArrowheads="1"/>
          </p:cNvPicPr>
          <p:nvPr/>
        </p:nvPicPr>
        <p:blipFill>
          <a:blip r:embed="rId4" cstate="print"/>
          <a:srcRect/>
          <a:stretch>
            <a:fillRect/>
          </a:stretch>
        </p:blipFill>
        <p:spPr bwMode="auto">
          <a:xfrm>
            <a:off x="3762163" y="3429000"/>
            <a:ext cx="2105237" cy="1675526"/>
          </a:xfrm>
          <a:prstGeom prst="rect">
            <a:avLst/>
          </a:prstGeom>
          <a:noFill/>
        </p:spPr>
      </p:pic>
    </p:spTree>
    <p:extLst>
      <p:ext uri="{BB962C8B-B14F-4D97-AF65-F5344CB8AC3E}">
        <p14:creationId xmlns:p14="http://schemas.microsoft.com/office/powerpoint/2010/main" val="953955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r>
              <a:rPr lang="bs-Latn-BA" sz="2700" b="1" dirty="0" smtClean="0">
                <a:solidFill>
                  <a:srgbClr val="FF0000"/>
                </a:solidFill>
              </a:rPr>
              <a:t>C</a:t>
            </a:r>
            <a:r>
              <a:rPr lang="en-GB" sz="2700" b="1" dirty="0">
                <a:solidFill>
                  <a:srgbClr val="FF0000"/>
                </a:solidFill>
              </a:rPr>
              <a:t>all for enrolment </a:t>
            </a:r>
            <a:r>
              <a:rPr lang="bs-Latn-BA" sz="2700" b="1" dirty="0" smtClean="0">
                <a:solidFill>
                  <a:srgbClr val="FF0000"/>
                </a:solidFill>
              </a:rPr>
              <a:t>to</a:t>
            </a:r>
            <a:r>
              <a:rPr lang="en-GB" sz="2700" b="1" dirty="0" smtClean="0">
                <a:solidFill>
                  <a:srgbClr val="FF0000"/>
                </a:solidFill>
              </a:rPr>
              <a:t> </a:t>
            </a:r>
            <a:r>
              <a:rPr lang="en-GB" sz="2700" b="1" dirty="0">
                <a:solidFill>
                  <a:srgbClr val="FF0000"/>
                </a:solidFill>
              </a:rPr>
              <a:t>master studies in the field of risk management of natural disasters</a:t>
            </a:r>
            <a:r>
              <a:rPr lang="bs-Latn-BA" sz="2700" b="1" dirty="0">
                <a:solidFill>
                  <a:srgbClr val="FF0000"/>
                </a:solidFill>
              </a:rPr>
              <a:t> </a:t>
            </a:r>
            <a:r>
              <a:rPr lang="bs-Latn-BA" sz="2700" b="1" dirty="0" smtClean="0">
                <a:solidFill>
                  <a:srgbClr val="FF0000"/>
                </a:solidFill>
              </a:rPr>
              <a:t>needs </a:t>
            </a:r>
            <a:r>
              <a:rPr lang="bs-Latn-BA" sz="2700" b="1" dirty="0">
                <a:solidFill>
                  <a:srgbClr val="FF0000"/>
                </a:solidFill>
              </a:rPr>
              <a:t>to define:</a:t>
            </a:r>
            <a:r>
              <a:rPr lang="bs-Latn-BA" sz="2700" dirty="0"/>
              <a:t/>
            </a:r>
            <a:br>
              <a:rPr lang="bs-Latn-BA" sz="2700" dirty="0"/>
            </a:br>
            <a:endParaRPr lang="en-GB" dirty="0"/>
          </a:p>
        </p:txBody>
      </p:sp>
      <p:sp>
        <p:nvSpPr>
          <p:cNvPr id="3" name="Content Placeholder 2"/>
          <p:cNvSpPr>
            <a:spLocks noGrp="1"/>
          </p:cNvSpPr>
          <p:nvPr>
            <p:ph idx="1"/>
          </p:nvPr>
        </p:nvSpPr>
        <p:spPr>
          <a:xfrm>
            <a:off x="609600" y="1905000"/>
            <a:ext cx="8229600" cy="4525963"/>
          </a:xfrm>
        </p:spPr>
        <p:txBody>
          <a:bodyPr>
            <a:normAutofit/>
          </a:bodyPr>
          <a:lstStyle/>
          <a:p>
            <a:pPr marL="0" indent="0">
              <a:buNone/>
            </a:pPr>
            <a:r>
              <a:rPr lang="bs-Latn-BA" sz="2000" b="1" dirty="0" smtClean="0"/>
              <a:t>What </a:t>
            </a:r>
            <a:r>
              <a:rPr lang="bs-Latn-BA" sz="2000" b="1" dirty="0"/>
              <a:t>is Protection from natural disasters and why </a:t>
            </a:r>
            <a:r>
              <a:rPr lang="bs-Latn-BA" sz="2000" b="1" dirty="0" smtClean="0"/>
              <a:t>is it </a:t>
            </a:r>
            <a:r>
              <a:rPr lang="bs-Latn-BA" sz="2000" b="1" dirty="0"/>
              <a:t>imoportant</a:t>
            </a:r>
            <a:r>
              <a:rPr lang="bs-Latn-BA" sz="2000" b="1" dirty="0" smtClean="0"/>
              <a:t>?</a:t>
            </a:r>
          </a:p>
          <a:p>
            <a:pPr marL="0" indent="0">
              <a:buNone/>
            </a:pPr>
            <a:endParaRPr lang="bs-Latn-BA" sz="2000" b="1" dirty="0"/>
          </a:p>
          <a:p>
            <a:pPr marL="0" indent="0">
              <a:buNone/>
            </a:pPr>
            <a:r>
              <a:rPr lang="bs-Latn-BA" sz="2000" b="1" dirty="0" smtClean="0"/>
              <a:t>Study duration</a:t>
            </a:r>
            <a:r>
              <a:rPr lang="bs-Latn-BA" sz="2000" b="1" dirty="0" smtClean="0"/>
              <a:t>: </a:t>
            </a:r>
            <a:r>
              <a:rPr lang="bs-Latn-BA" sz="2000" dirty="0"/>
              <a:t>2 semester </a:t>
            </a:r>
            <a:endParaRPr lang="bs-Latn-BA" sz="2000" dirty="0" smtClean="0"/>
          </a:p>
          <a:p>
            <a:pPr marL="0" indent="0">
              <a:buNone/>
            </a:pPr>
            <a:endParaRPr lang="bs-Latn-BA" sz="2000" dirty="0" smtClean="0"/>
          </a:p>
          <a:p>
            <a:pPr marL="0" indent="0">
              <a:buNone/>
            </a:pPr>
            <a:r>
              <a:rPr lang="en-GB" sz="2000" b="1" dirty="0"/>
              <a:t>Terms of entry: </a:t>
            </a:r>
            <a:r>
              <a:rPr lang="en-GB" sz="2000" dirty="0"/>
              <a:t>min. 240 </a:t>
            </a:r>
            <a:r>
              <a:rPr lang="en-GB" sz="2000" dirty="0" smtClean="0"/>
              <a:t>ECTS</a:t>
            </a:r>
            <a:r>
              <a:rPr lang="bs-Latn-BA" sz="2000" dirty="0" smtClean="0"/>
              <a:t> obtained prior application.</a:t>
            </a:r>
            <a:endParaRPr lang="bs-Latn-BA" sz="2000" dirty="0"/>
          </a:p>
          <a:p>
            <a:pPr marL="457200" lvl="1" indent="0">
              <a:buNone/>
            </a:pPr>
            <a:r>
              <a:rPr lang="en-GB" sz="2000" dirty="0"/>
              <a:t>All candidates (with BH citizenship and from abroad) </a:t>
            </a:r>
            <a:r>
              <a:rPr lang="bs-Latn-BA" sz="2000" dirty="0" smtClean="0"/>
              <a:t>will</a:t>
            </a:r>
            <a:r>
              <a:rPr lang="en-GB" sz="2000" dirty="0" smtClean="0"/>
              <a:t> </a:t>
            </a:r>
            <a:r>
              <a:rPr lang="en-GB" sz="2000" dirty="0"/>
              <a:t>be enrolled in the master's degree </a:t>
            </a:r>
            <a:r>
              <a:rPr lang="bs-Latn-BA" sz="2000" dirty="0" smtClean="0"/>
              <a:t> progr</a:t>
            </a:r>
            <a:r>
              <a:rPr lang="en-GB" sz="2000" dirty="0" smtClean="0"/>
              <a:t>under </a:t>
            </a:r>
            <a:r>
              <a:rPr lang="en-GB" sz="2000" dirty="0"/>
              <a:t>the same </a:t>
            </a:r>
            <a:r>
              <a:rPr lang="en-GB" sz="2000" dirty="0" smtClean="0"/>
              <a:t>conditions</a:t>
            </a:r>
            <a:r>
              <a:rPr lang="bs-Latn-BA" sz="2000" dirty="0" smtClean="0"/>
              <a:t>, i.e. It is required for candidates to have</a:t>
            </a:r>
            <a:r>
              <a:rPr lang="en-GB" sz="2000" dirty="0" smtClean="0"/>
              <a:t> </a:t>
            </a:r>
            <a:r>
              <a:rPr lang="en-GB" sz="2000" dirty="0"/>
              <a:t>completed a cycle of studies of at least four years or </a:t>
            </a:r>
            <a:r>
              <a:rPr lang="en-GB" sz="2000" dirty="0" smtClean="0"/>
              <a:t>240 </a:t>
            </a:r>
            <a:r>
              <a:rPr lang="en-GB" sz="2000" dirty="0"/>
              <a:t>ECTS </a:t>
            </a:r>
            <a:r>
              <a:rPr lang="bs-Latn-BA" sz="2000" dirty="0" smtClean="0"/>
              <a:t>, or more and, </a:t>
            </a:r>
            <a:r>
              <a:rPr lang="en-GB" sz="2000" dirty="0" smtClean="0"/>
              <a:t>as well </a:t>
            </a:r>
            <a:r>
              <a:rPr lang="en-GB" sz="2000" dirty="0"/>
              <a:t>candidates who have completed </a:t>
            </a:r>
            <a:r>
              <a:rPr lang="bs-Latn-BA" sz="2000" dirty="0" smtClean="0"/>
              <a:t>study in accordance to pre-bolognia principles</a:t>
            </a:r>
            <a:r>
              <a:rPr lang="en-GB" sz="2000" dirty="0" smtClean="0"/>
              <a:t>.</a:t>
            </a:r>
            <a:endParaRPr lang="bs-Latn-BA" sz="2000" dirty="0"/>
          </a:p>
          <a:p>
            <a:pPr marL="0" indent="0">
              <a:buNone/>
            </a:pPr>
            <a:endParaRPr lang="bs-Latn-BA" sz="2000" dirty="0"/>
          </a:p>
          <a:p>
            <a:endParaRPr lang="en-GB"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3695325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33400"/>
            <a:ext cx="8229600" cy="4525963"/>
          </a:xfrm>
        </p:spPr>
        <p:txBody>
          <a:bodyPr>
            <a:noAutofit/>
          </a:bodyPr>
          <a:lstStyle/>
          <a:p>
            <a:pPr marL="493200" lvl="1" indent="-457200">
              <a:buFont typeface="Arial" panose="020B0604020202020204" pitchFamily="34" charset="0"/>
              <a:buChar char="•"/>
            </a:pPr>
            <a:r>
              <a:rPr lang="bs-Latn-BA" sz="2000" b="1" dirty="0" smtClean="0"/>
              <a:t>Title</a:t>
            </a:r>
            <a:r>
              <a:rPr lang="en-GB" sz="2000" b="1" dirty="0" smtClean="0"/>
              <a:t>: </a:t>
            </a:r>
            <a:endParaRPr lang="bs-Latn-BA" sz="2000" b="1" dirty="0" smtClean="0"/>
          </a:p>
          <a:p>
            <a:pPr marL="436050" lvl="2" indent="0">
              <a:buNone/>
            </a:pPr>
            <a:r>
              <a:rPr lang="bs-Latn-BA" sz="1800" dirty="0" smtClean="0"/>
              <a:t>	</a:t>
            </a:r>
            <a:r>
              <a:rPr lang="en-GB" sz="1800" dirty="0" smtClean="0"/>
              <a:t>Master</a:t>
            </a:r>
            <a:r>
              <a:rPr lang="bs-Latn-BA" sz="1800" dirty="0" smtClean="0"/>
              <a:t> Program</a:t>
            </a:r>
            <a:r>
              <a:rPr lang="en-GB" sz="1800" dirty="0" smtClean="0"/>
              <a:t> </a:t>
            </a:r>
            <a:r>
              <a:rPr lang="en-GB" sz="1800" dirty="0"/>
              <a:t>Natural Disaster </a:t>
            </a:r>
            <a:r>
              <a:rPr lang="en-GB" sz="1800" dirty="0" smtClean="0"/>
              <a:t>Protection</a:t>
            </a:r>
            <a:endParaRPr lang="bs-Latn-BA" sz="1800" dirty="0" smtClean="0"/>
          </a:p>
          <a:p>
            <a:pPr marL="436050" lvl="2" indent="0">
              <a:buNone/>
            </a:pPr>
            <a:endParaRPr lang="bs-Latn-BA" sz="1800" dirty="0" smtClean="0"/>
          </a:p>
          <a:p>
            <a:pPr marL="493200" lvl="1" indent="-457200">
              <a:buFont typeface="Arial" panose="020B0604020202020204" pitchFamily="34" charset="0"/>
              <a:buChar char="•"/>
            </a:pPr>
            <a:r>
              <a:rPr lang="en-GB" sz="2000" b="1" dirty="0" smtClean="0"/>
              <a:t>Carrier</a:t>
            </a:r>
            <a:r>
              <a:rPr lang="en-GB" sz="2000" b="1" dirty="0"/>
              <a:t>: </a:t>
            </a:r>
            <a:endParaRPr lang="bs-Latn-BA" sz="2000" b="1" dirty="0" smtClean="0"/>
          </a:p>
          <a:p>
            <a:pPr marL="36000" lvl="1" indent="0">
              <a:buNone/>
            </a:pPr>
            <a:r>
              <a:rPr lang="bs-Latn-BA" sz="2000" dirty="0" smtClean="0"/>
              <a:t>	</a:t>
            </a:r>
            <a:r>
              <a:rPr lang="en-GB" sz="2000" dirty="0" smtClean="0"/>
              <a:t>Centre </a:t>
            </a:r>
            <a:r>
              <a:rPr lang="en-GB" sz="2000" dirty="0"/>
              <a:t>for Interdisciplinary Studies, University of </a:t>
            </a:r>
            <a:r>
              <a:rPr lang="en-GB" sz="2000" dirty="0" smtClean="0"/>
              <a:t>Sarajevo</a:t>
            </a:r>
            <a:endParaRPr lang="bs-Latn-BA" sz="2000" dirty="0" smtClean="0"/>
          </a:p>
          <a:p>
            <a:pPr marL="36000" lvl="1" indent="0">
              <a:buNone/>
            </a:pPr>
            <a:endParaRPr lang="bs-Latn-BA" sz="2000" dirty="0" smtClean="0"/>
          </a:p>
          <a:p>
            <a:pPr marL="493200" lvl="1" indent="-457200">
              <a:buFont typeface="Arial" panose="020B0604020202020204" pitchFamily="34" charset="0"/>
              <a:buChar char="•"/>
            </a:pPr>
            <a:r>
              <a:rPr lang="en-GB" sz="2000" b="1" dirty="0" smtClean="0"/>
              <a:t>Performers</a:t>
            </a:r>
            <a:r>
              <a:rPr lang="en-GB" sz="2000" b="1" dirty="0"/>
              <a:t>: </a:t>
            </a:r>
            <a:endParaRPr lang="bs-Latn-BA" sz="2000" b="1" dirty="0" smtClean="0"/>
          </a:p>
          <a:p>
            <a:pPr marL="36000" lvl="1" indent="0">
              <a:buNone/>
            </a:pPr>
            <a:r>
              <a:rPr lang="bs-Latn-BA" sz="2000" dirty="0" smtClean="0"/>
              <a:t>	</a:t>
            </a:r>
            <a:r>
              <a:rPr lang="en-GB" sz="2000" dirty="0" smtClean="0"/>
              <a:t>Teachers </a:t>
            </a:r>
            <a:r>
              <a:rPr lang="bs-Latn-BA" sz="2000" dirty="0" smtClean="0"/>
              <a:t>from UNSA</a:t>
            </a:r>
            <a:r>
              <a:rPr lang="en-GB" sz="2000" dirty="0" smtClean="0"/>
              <a:t> </a:t>
            </a:r>
            <a:r>
              <a:rPr lang="en-GB" sz="2000" dirty="0"/>
              <a:t>faculties from different scientific </a:t>
            </a:r>
            <a:r>
              <a:rPr lang="en-GB" sz="2000" dirty="0" smtClean="0"/>
              <a:t>disciplines</a:t>
            </a:r>
            <a:endParaRPr lang="bs-Latn-BA" sz="2000" dirty="0" smtClean="0"/>
          </a:p>
          <a:p>
            <a:pPr marL="36000" lvl="1" indent="0">
              <a:buNone/>
            </a:pPr>
            <a:endParaRPr lang="bs-Latn-BA" sz="2000" dirty="0" smtClean="0"/>
          </a:p>
          <a:p>
            <a:pPr marL="493200" lvl="1" indent="-457200">
              <a:buFont typeface="Arial" panose="020B0604020202020204" pitchFamily="34" charset="0"/>
              <a:buChar char="•"/>
            </a:pPr>
            <a:r>
              <a:rPr lang="en-GB" sz="2000" b="1" dirty="0" smtClean="0"/>
              <a:t>Price</a:t>
            </a:r>
            <a:r>
              <a:rPr lang="en-GB" sz="2000" b="1" dirty="0"/>
              <a:t>: </a:t>
            </a:r>
            <a:endParaRPr lang="bs-Latn-BA" sz="2000" b="1" dirty="0" smtClean="0"/>
          </a:p>
          <a:p>
            <a:pPr marL="36000" lvl="1" indent="0">
              <a:buNone/>
            </a:pPr>
            <a:r>
              <a:rPr lang="bs-Latn-BA" sz="2000" dirty="0" smtClean="0"/>
              <a:t>	</a:t>
            </a:r>
            <a:r>
              <a:rPr lang="en-GB" sz="2000" dirty="0" smtClean="0"/>
              <a:t>for </a:t>
            </a:r>
            <a:r>
              <a:rPr lang="en-GB" sz="2000" dirty="0"/>
              <a:t>the first generation of students the cost of studying is free, except </a:t>
            </a:r>
            <a:r>
              <a:rPr lang="bs-Latn-BA" sz="2000" dirty="0" smtClean="0"/>
              <a:t>	</a:t>
            </a:r>
            <a:r>
              <a:rPr lang="en-GB" sz="2000" dirty="0" smtClean="0"/>
              <a:t>for </a:t>
            </a:r>
            <a:r>
              <a:rPr lang="en-GB" sz="2000" dirty="0"/>
              <a:t>the cost of </a:t>
            </a:r>
            <a:r>
              <a:rPr lang="en-GB" sz="2000" dirty="0" smtClean="0"/>
              <a:t>enrolment</a:t>
            </a:r>
            <a:endParaRPr lang="bs-Latn-BA" sz="2000" dirty="0" smtClean="0"/>
          </a:p>
          <a:p>
            <a:pPr marL="36000" lvl="1" indent="0">
              <a:buNone/>
            </a:pPr>
            <a:endParaRPr lang="bs-Latn-BA" sz="2000" dirty="0" smtClean="0"/>
          </a:p>
          <a:p>
            <a:pPr marL="493200" lvl="1" indent="-457200">
              <a:buFont typeface="Arial" panose="020B0604020202020204" pitchFamily="34" charset="0"/>
              <a:buChar char="•"/>
            </a:pPr>
            <a:r>
              <a:rPr lang="en-GB" sz="2000" b="1" dirty="0" smtClean="0"/>
              <a:t>Diploma </a:t>
            </a:r>
            <a:r>
              <a:rPr lang="bs-Latn-BA" sz="2000" b="1" dirty="0" err="1" smtClean="0"/>
              <a:t>obtained</a:t>
            </a:r>
            <a:r>
              <a:rPr lang="bs-Latn-BA" sz="2000" b="1" dirty="0" smtClean="0"/>
              <a:t> </a:t>
            </a:r>
            <a:r>
              <a:rPr lang="en-GB" sz="2000" b="1" dirty="0" smtClean="0"/>
              <a:t>/ </a:t>
            </a:r>
            <a:r>
              <a:rPr lang="en-GB" sz="2000" b="1" dirty="0"/>
              <a:t>Academic title and professional </a:t>
            </a:r>
            <a:r>
              <a:rPr lang="en-GB" sz="2000" b="1" dirty="0" smtClean="0"/>
              <a:t>title</a:t>
            </a:r>
            <a:r>
              <a:rPr lang="bs-Latn-BA" sz="2000" b="1" dirty="0" smtClean="0"/>
              <a:t>: </a:t>
            </a:r>
            <a:endParaRPr lang="bs-Latn-BA" sz="2000" b="1" dirty="0" smtClean="0"/>
          </a:p>
          <a:p>
            <a:pPr marL="36000" lvl="1" indent="0">
              <a:buNone/>
            </a:pPr>
            <a:r>
              <a:rPr lang="bs-Latn-BA" sz="2000" dirty="0" smtClean="0"/>
              <a:t>	Master </a:t>
            </a:r>
            <a:r>
              <a:rPr lang="en-GB" sz="2000" dirty="0" smtClean="0"/>
              <a:t>of </a:t>
            </a:r>
            <a:r>
              <a:rPr lang="en-GB" sz="2000" dirty="0"/>
              <a:t>protection from natural disasters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289445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2000" dirty="0"/>
              <a:t>APPLICATION PROCEDURE</a:t>
            </a:r>
            <a:br>
              <a:rPr lang="en-GB" sz="2000" dirty="0"/>
            </a:br>
            <a:r>
              <a:rPr lang="en-GB" sz="2000" dirty="0"/>
              <a:t/>
            </a:r>
            <a:br>
              <a:rPr lang="en-GB" sz="2000" dirty="0"/>
            </a:br>
            <a:r>
              <a:rPr lang="en-GB" sz="2000" dirty="0"/>
              <a:t>The official call for applications and submission of documents </a:t>
            </a:r>
            <a:r>
              <a:rPr lang="bs-Latn-BA" sz="2000" dirty="0" smtClean="0"/>
              <a:t>will be</a:t>
            </a:r>
            <a:r>
              <a:rPr lang="en-GB" sz="2000" dirty="0" smtClean="0"/>
              <a:t> </a:t>
            </a:r>
            <a:r>
              <a:rPr lang="en-GB" sz="2000" dirty="0"/>
              <a:t>published on 4 September 2018 in accordance with the Academic Calendar of the University of Sarajevo and </a:t>
            </a:r>
            <a:r>
              <a:rPr lang="en-GB" sz="2000" dirty="0" smtClean="0"/>
              <a:t>run </a:t>
            </a:r>
            <a:r>
              <a:rPr lang="en-GB" sz="2000" dirty="0"/>
              <a:t>until September 30, 2018. Signing up for a master's </a:t>
            </a:r>
            <a:r>
              <a:rPr lang="bs-Latn-BA" sz="2000" dirty="0"/>
              <a:t> </a:t>
            </a:r>
            <a:r>
              <a:rPr lang="bs-Latn-BA" sz="2000" dirty="0" smtClean="0"/>
              <a:t>program </a:t>
            </a:r>
            <a:r>
              <a:rPr lang="en-GB" sz="2000" dirty="0" smtClean="0"/>
              <a:t>can </a:t>
            </a:r>
            <a:r>
              <a:rPr lang="en-GB" sz="2000" dirty="0"/>
              <a:t>be </a:t>
            </a:r>
            <a:r>
              <a:rPr lang="en-GB" sz="2000" dirty="0" smtClean="0"/>
              <a:t>done on</a:t>
            </a:r>
            <a:r>
              <a:rPr lang="bs-Latn-BA" sz="2000" dirty="0" smtClean="0"/>
              <a:t>line</a:t>
            </a:r>
            <a:r>
              <a:rPr lang="en-GB" sz="2000" dirty="0" smtClean="0"/>
              <a:t>, </a:t>
            </a:r>
            <a:r>
              <a:rPr lang="en-GB" sz="2000" dirty="0"/>
              <a:t>and submitting documents to the Interdisciplinary Study </a:t>
            </a:r>
            <a:r>
              <a:rPr lang="en-GB" sz="2000" dirty="0" err="1"/>
              <a:t>Center</a:t>
            </a:r>
            <a:r>
              <a:rPr lang="en-GB" sz="2000" dirty="0"/>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419044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229600" cy="4525963"/>
          </a:xfrm>
        </p:spPr>
        <p:txBody>
          <a:bodyPr>
            <a:noAutofit/>
          </a:bodyPr>
          <a:lstStyle/>
          <a:p>
            <a:r>
              <a:rPr lang="bs-Latn-BA" sz="2000" b="1" dirty="0" smtClean="0"/>
              <a:t>Requested d</a:t>
            </a:r>
            <a:r>
              <a:rPr lang="en-GB" sz="2000" b="1" dirty="0" err="1" smtClean="0"/>
              <a:t>ocuments</a:t>
            </a:r>
            <a:r>
              <a:rPr lang="en-GB" sz="2000" b="1" dirty="0"/>
              <a:t>:</a:t>
            </a:r>
            <a:r>
              <a:rPr lang="en-GB" sz="2000" dirty="0"/>
              <a:t/>
            </a:r>
            <a:br>
              <a:rPr lang="en-GB" sz="2000" dirty="0"/>
            </a:br>
            <a:r>
              <a:rPr lang="en-GB" sz="2000" dirty="0"/>
              <a:t/>
            </a:r>
            <a:br>
              <a:rPr lang="en-GB" sz="2000" dirty="0"/>
            </a:br>
            <a:r>
              <a:rPr lang="en-GB" sz="2000" dirty="0"/>
              <a:t/>
            </a:r>
            <a:br>
              <a:rPr lang="en-GB" sz="2000" dirty="0"/>
            </a:br>
            <a:r>
              <a:rPr lang="en-GB" sz="2000" dirty="0"/>
              <a:t>The original diploma and the diploma supplement (for students who completed the Bologna study) </a:t>
            </a:r>
            <a:r>
              <a:rPr lang="en-GB" sz="2000" dirty="0" smtClean="0"/>
              <a:t>or </a:t>
            </a:r>
            <a:r>
              <a:rPr lang="en-GB" sz="2000" dirty="0"/>
              <a:t>a </a:t>
            </a:r>
            <a:r>
              <a:rPr lang="bs-Latn-BA" sz="2000" dirty="0" smtClean="0"/>
              <a:t>nostricificated</a:t>
            </a:r>
            <a:r>
              <a:rPr lang="en-GB" sz="2000" dirty="0" smtClean="0"/>
              <a:t> </a:t>
            </a:r>
            <a:r>
              <a:rPr lang="en-GB" sz="2000" dirty="0"/>
              <a:t>diploma for candidates who did not complete the previous study in Bosnia and </a:t>
            </a:r>
            <a:r>
              <a:rPr lang="en-GB" sz="2000" dirty="0" smtClean="0"/>
              <a:t>Herzegovina</a:t>
            </a:r>
            <a:r>
              <a:rPr lang="en-GB" sz="2000" dirty="0"/>
              <a:t/>
            </a:r>
            <a:br>
              <a:rPr lang="en-GB" sz="2000" dirty="0"/>
            </a:br>
            <a:r>
              <a:rPr lang="en-GB" sz="2000" dirty="0"/>
              <a:t>CV</a:t>
            </a:r>
            <a:br>
              <a:rPr lang="en-GB" sz="2000" dirty="0"/>
            </a:br>
            <a:r>
              <a:rPr lang="en-GB" sz="2000" dirty="0" smtClean="0"/>
              <a:t>Motivation</a:t>
            </a:r>
            <a:r>
              <a:rPr lang="bs-Latn-BA" sz="2000" dirty="0" smtClean="0"/>
              <a:t> letter</a:t>
            </a:r>
            <a:r>
              <a:rPr lang="en-GB" sz="2000" dirty="0"/>
              <a:t/>
            </a:r>
            <a:br>
              <a:rPr lang="en-GB" sz="2000" dirty="0"/>
            </a:br>
            <a:r>
              <a:rPr lang="en-GB" sz="2000" dirty="0" smtClean="0"/>
              <a:t>Birth</a:t>
            </a:r>
            <a:r>
              <a:rPr lang="bs-Latn-BA" sz="2000" dirty="0" smtClean="0"/>
              <a:t> certificate</a:t>
            </a:r>
          </a:p>
          <a:p>
            <a:pPr marL="0" indent="0">
              <a:buNone/>
            </a:pPr>
            <a:r>
              <a:rPr lang="bs-Latn-BA" sz="2000" dirty="0" smtClean="0"/>
              <a:t>      </a:t>
            </a:r>
            <a:r>
              <a:rPr lang="en-GB" sz="2000" dirty="0" smtClean="0"/>
              <a:t>Citizenship </a:t>
            </a:r>
            <a:r>
              <a:rPr lang="en-GB" sz="2000" dirty="0"/>
              <a:t>Certificate</a:t>
            </a:r>
            <a:br>
              <a:rPr lang="en-GB" sz="2000" dirty="0"/>
            </a:br>
            <a:r>
              <a:rPr lang="bs-Latn-BA" sz="2000" dirty="0" smtClean="0"/>
              <a:t>      </a:t>
            </a:r>
            <a:r>
              <a:rPr lang="en-GB" sz="2000" dirty="0"/>
              <a:t>Other  relevant documents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843261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bs-Latn-BA" dirty="0" smtClean="0"/>
              <a:t>All information about a new mater course should be </a:t>
            </a:r>
            <a:r>
              <a:rPr lang="bs-Latn-BA" dirty="0" smtClean="0"/>
              <a:t>published on </a:t>
            </a:r>
            <a:r>
              <a:rPr lang="bs-Latn-BA" dirty="0" smtClean="0"/>
              <a:t>web site of </a:t>
            </a:r>
            <a:r>
              <a:rPr lang="bs-Latn-BA" dirty="0" smtClean="0"/>
              <a:t>University –  short </a:t>
            </a:r>
            <a:r>
              <a:rPr lang="bs-Latn-BA" dirty="0" smtClean="0"/>
              <a:t>version,  six pages</a:t>
            </a:r>
          </a:p>
          <a:p>
            <a:r>
              <a:rPr lang="en-GB" dirty="0" err="1" smtClean="0">
                <a:hlinkClick r:id="rId2" action="ppaction://hlinkfile"/>
              </a:rPr>
              <a:t>NatRisk_master</a:t>
            </a:r>
            <a:r>
              <a:rPr lang="en-GB" dirty="0" smtClean="0">
                <a:hlinkClick r:id="rId2" action="ppaction://hlinkfile"/>
              </a:rPr>
              <a:t> </a:t>
            </a:r>
            <a:r>
              <a:rPr lang="en-GB" dirty="0" err="1" smtClean="0">
                <a:hlinkClick r:id="rId2" action="ppaction://hlinkfile"/>
              </a:rPr>
              <a:t>program_Osnovni</a:t>
            </a:r>
            <a:r>
              <a:rPr lang="en-GB" dirty="0" smtClean="0">
                <a:hlinkClick r:id="rId2" action="ppaction://hlinkfile"/>
              </a:rPr>
              <a:t> </a:t>
            </a:r>
            <a:r>
              <a:rPr lang="en-GB" dirty="0" err="1" smtClean="0">
                <a:hlinkClick r:id="rId2" action="ppaction://hlinkfile"/>
              </a:rPr>
              <a:t>podaci_UNSA_mart</a:t>
            </a:r>
            <a:r>
              <a:rPr lang="en-GB" dirty="0" smtClean="0">
                <a:hlinkClick r:id="rId2" action="ppaction://hlinkfile"/>
              </a:rPr>
              <a:t> 2018.doc</a:t>
            </a:r>
            <a:endParaRPr lang="bs-Latn-BA" dirty="0" smtClean="0"/>
          </a:p>
          <a:p>
            <a:r>
              <a:rPr lang="bs-Latn-BA" dirty="0" smtClean="0"/>
              <a:t>A </a:t>
            </a:r>
            <a:r>
              <a:rPr lang="bs-Latn-BA" dirty="0" smtClean="0"/>
              <a:t>brochure -  about 20 pages </a:t>
            </a:r>
            <a:r>
              <a:rPr lang="bs-Latn-BA" dirty="0" smtClean="0"/>
              <a:t>on </a:t>
            </a:r>
            <a:r>
              <a:rPr lang="bs-Latn-BA" dirty="0" smtClean="0"/>
              <a:t>master program, will be prepared.</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150753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15</a:t>
            </a:fld>
            <a:endParaRPr lang="en-US"/>
          </a:p>
        </p:txBody>
      </p:sp>
      <p:pic>
        <p:nvPicPr>
          <p:cNvPr id="11" name="Picture 10"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2" name="Picture 11" descr="eu_flag_co_funded_pos_[rgb]_right.jpg"/>
          <p:cNvPicPr/>
          <p:nvPr/>
        </p:nvPicPr>
        <p:blipFill>
          <a:blip r:embed="rId3" cstate="print"/>
          <a:stretch>
            <a:fillRect/>
          </a:stretch>
        </p:blipFill>
        <p:spPr>
          <a:xfrm>
            <a:off x="7467600" y="152400"/>
            <a:ext cx="1676400" cy="409575"/>
          </a:xfrm>
          <a:prstGeom prst="rect">
            <a:avLst/>
          </a:prstGeom>
        </p:spPr>
      </p:pic>
      <p:sp>
        <p:nvSpPr>
          <p:cNvPr id="4" name="Title 3"/>
          <p:cNvSpPr>
            <a:spLocks noGrp="1"/>
          </p:cNvSpPr>
          <p:nvPr>
            <p:ph type="title"/>
          </p:nvPr>
        </p:nvSpPr>
        <p:spPr>
          <a:xfrm>
            <a:off x="457200" y="838200"/>
            <a:ext cx="8229600" cy="762000"/>
          </a:xfrm>
        </p:spPr>
        <p:txBody>
          <a:bodyPr>
            <a:noAutofit/>
          </a:bodyPr>
          <a:lstStyle/>
          <a:p>
            <a:r>
              <a:rPr lang="en-GB" sz="2800" b="1" dirty="0"/>
              <a:t>Deliverables/results/outcomes</a:t>
            </a:r>
            <a:r>
              <a:rPr lang="bs-Latn-BA" sz="2800" dirty="0"/>
              <a:t/>
            </a:r>
            <a:br>
              <a:rPr lang="bs-Latn-BA" sz="2800" dirty="0"/>
            </a:br>
            <a:endParaRPr lang="bs-Latn-BA" sz="2800" dirty="0"/>
          </a:p>
        </p:txBody>
      </p:sp>
      <p:graphicFrame>
        <p:nvGraphicFramePr>
          <p:cNvPr id="3" name="Table 2"/>
          <p:cNvGraphicFramePr>
            <a:graphicFrameLocks noGrp="1"/>
          </p:cNvGraphicFramePr>
          <p:nvPr>
            <p:extLst>
              <p:ext uri="{D42A27DB-BD31-4B8C-83A1-F6EECF244321}">
                <p14:modId xmlns:p14="http://schemas.microsoft.com/office/powerpoint/2010/main" val="1919326679"/>
              </p:ext>
            </p:extLst>
          </p:nvPr>
        </p:nvGraphicFramePr>
        <p:xfrm>
          <a:off x="304801" y="1447798"/>
          <a:ext cx="8001000" cy="4244351"/>
        </p:xfrm>
        <a:graphic>
          <a:graphicData uri="http://schemas.openxmlformats.org/drawingml/2006/table">
            <a:tbl>
              <a:tblPr firstRow="1" firstCol="1" bandRow="1"/>
              <a:tblGrid>
                <a:gridCol w="2113150"/>
                <a:gridCol w="2943925"/>
                <a:gridCol w="2943925"/>
              </a:tblGrid>
              <a:tr h="632451">
                <a:tc>
                  <a:txBody>
                    <a:bodyPr/>
                    <a:lstStyle/>
                    <a:p>
                      <a:pPr>
                        <a:spcAft>
                          <a:spcPts val="0"/>
                        </a:spcAft>
                      </a:pPr>
                      <a:r>
                        <a:rPr lang="en-GB" sz="1800" dirty="0">
                          <a:effectLst/>
                          <a:latin typeface="Calibri"/>
                          <a:ea typeface="Times New Roman"/>
                          <a:cs typeface="Arial"/>
                        </a:rPr>
                        <a:t>Work Package and Outcome ref.nr</a:t>
                      </a:r>
                      <a:endParaRPr lang="bs-Latn-BA"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2000" b="1" dirty="0" smtClean="0">
                          <a:effectLst/>
                          <a:latin typeface="Calibri"/>
                          <a:ea typeface="Times New Roman"/>
                          <a:cs typeface="Arial"/>
                        </a:rPr>
                        <a:t>4.4.</a:t>
                      </a:r>
                      <a:r>
                        <a:rPr lang="bs-Latn-BA" sz="2000" b="1" dirty="0" smtClean="0">
                          <a:effectLst/>
                          <a:latin typeface="Calibri"/>
                          <a:ea typeface="Times New Roman"/>
                          <a:cs typeface="Arial"/>
                        </a:rPr>
                        <a:t> </a:t>
                      </a:r>
                      <a:r>
                        <a:rPr lang="en-US" sz="2000" b="1" dirty="0" smtClean="0">
                          <a:effectLst/>
                          <a:latin typeface="+mn-lt"/>
                          <a:ea typeface="Times New Roman"/>
                          <a:cs typeface="Arial"/>
                        </a:rPr>
                        <a:t>Implementation of trainings for citizens and public sector</a:t>
                      </a:r>
                    </a:p>
                    <a:p>
                      <a:pPr algn="ctr">
                        <a:spcAft>
                          <a:spcPts val="0"/>
                        </a:spcAft>
                      </a:pPr>
                      <a:endParaRPr lang="bs-Latn-BA" sz="20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bs-Latn-BA"/>
                    </a:p>
                  </a:txBody>
                  <a:tcPr/>
                </a:tc>
              </a:tr>
              <a:tr h="316226">
                <a:tc>
                  <a:txBody>
                    <a:bodyPr/>
                    <a:lstStyle/>
                    <a:p>
                      <a:pPr>
                        <a:spcAft>
                          <a:spcPts val="0"/>
                        </a:spcAft>
                      </a:pPr>
                      <a:r>
                        <a:rPr lang="en-GB" sz="1800">
                          <a:effectLst/>
                          <a:latin typeface="Calibri"/>
                          <a:ea typeface="Times New Roman"/>
                          <a:cs typeface="Arial"/>
                        </a:rPr>
                        <a:t>Title</a:t>
                      </a:r>
                      <a:endParaRPr lang="bs-Latn-BA" sz="18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GB" sz="2000" b="1" dirty="0">
                          <a:effectLst/>
                          <a:latin typeface="Calibri"/>
                          <a:ea typeface="Times New Roman"/>
                          <a:cs typeface="Arial"/>
                        </a:rPr>
                        <a:t>Participants trained</a:t>
                      </a:r>
                      <a:endParaRPr lang="bs-Latn-BA" sz="20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bs-Latn-BA"/>
                    </a:p>
                  </a:txBody>
                  <a:tcPr/>
                </a:tc>
              </a:tr>
              <a:tr h="948677">
                <a:tc>
                  <a:txBody>
                    <a:bodyPr/>
                    <a:lstStyle/>
                    <a:p>
                      <a:pPr>
                        <a:spcAft>
                          <a:spcPts val="0"/>
                        </a:spcAft>
                      </a:pPr>
                      <a:r>
                        <a:rPr lang="en-GB" sz="1800">
                          <a:effectLst/>
                          <a:latin typeface="Calibri"/>
                          <a:ea typeface="Times New Roman"/>
                          <a:cs typeface="Arial"/>
                        </a:rPr>
                        <a:t>Type</a:t>
                      </a:r>
                      <a:endParaRPr lang="bs-Latn-BA" sz="18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BE" sz="1800" dirty="0">
                          <a:solidFill>
                            <a:srgbClr val="000000"/>
                          </a:solidFill>
                          <a:effectLst/>
                          <a:latin typeface="MS Gothic"/>
                          <a:ea typeface="Calibri"/>
                          <a:cs typeface="MS Gothic"/>
                        </a:rPr>
                        <a:t>☐</a:t>
                      </a:r>
                      <a:r>
                        <a:rPr lang="en-GB" sz="1800" dirty="0">
                          <a:solidFill>
                            <a:srgbClr val="000000"/>
                          </a:solidFill>
                          <a:effectLst/>
                          <a:latin typeface="Calibri"/>
                          <a:ea typeface="Times New Roman"/>
                          <a:cs typeface="Arial"/>
                        </a:rPr>
                        <a:t> Teaching material</a:t>
                      </a:r>
                      <a:endParaRPr lang="bs-Latn-BA" sz="1800" dirty="0">
                        <a:effectLst/>
                        <a:latin typeface="Calibri"/>
                        <a:ea typeface="Calibri"/>
                        <a:cs typeface="Arial"/>
                      </a:endParaRPr>
                    </a:p>
                    <a:p>
                      <a:pPr>
                        <a:spcAft>
                          <a:spcPts val="0"/>
                        </a:spcAft>
                      </a:pPr>
                      <a:r>
                        <a:rPr lang="fr-BE" sz="1800" dirty="0">
                          <a:solidFill>
                            <a:srgbClr val="000000"/>
                          </a:solidFill>
                          <a:effectLst/>
                          <a:latin typeface="MS Gothic"/>
                          <a:ea typeface="Calibri"/>
                          <a:cs typeface="MS Gothic"/>
                        </a:rPr>
                        <a:t>☐</a:t>
                      </a:r>
                      <a:r>
                        <a:rPr lang="en-GB" sz="1800" dirty="0">
                          <a:solidFill>
                            <a:srgbClr val="000000"/>
                          </a:solidFill>
                          <a:effectLst/>
                          <a:latin typeface="Calibri"/>
                          <a:ea typeface="Times New Roman"/>
                          <a:cs typeface="Arial"/>
                        </a:rPr>
                        <a:t> Learning material</a:t>
                      </a:r>
                      <a:endParaRPr lang="bs-Latn-BA" sz="1800" dirty="0">
                        <a:effectLst/>
                        <a:latin typeface="Calibri"/>
                        <a:ea typeface="Calibri"/>
                        <a:cs typeface="Arial"/>
                      </a:endParaRPr>
                    </a:p>
                    <a:p>
                      <a:pPr>
                        <a:spcAft>
                          <a:spcPts val="0"/>
                        </a:spcAft>
                      </a:pPr>
                      <a:r>
                        <a:rPr lang="fr-BE" sz="1800" dirty="0">
                          <a:solidFill>
                            <a:srgbClr val="000000"/>
                          </a:solidFill>
                          <a:effectLst/>
                          <a:latin typeface="MS Gothic"/>
                          <a:ea typeface="Calibri"/>
                          <a:cs typeface="MS Gothic"/>
                        </a:rPr>
                        <a:t>☐</a:t>
                      </a:r>
                      <a:r>
                        <a:rPr lang="en-GB" sz="1800" dirty="0">
                          <a:solidFill>
                            <a:srgbClr val="000000"/>
                          </a:solidFill>
                          <a:effectLst/>
                          <a:latin typeface="Calibri"/>
                          <a:ea typeface="Times New Roman"/>
                          <a:cs typeface="Arial"/>
                        </a:rPr>
                        <a:t> Training material</a:t>
                      </a:r>
                      <a:endParaRPr lang="bs-Latn-BA"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BE" sz="1800" dirty="0">
                          <a:solidFill>
                            <a:srgbClr val="000000"/>
                          </a:solidFill>
                          <a:effectLst/>
                          <a:latin typeface="MS Gothic"/>
                          <a:ea typeface="Calibri"/>
                          <a:cs typeface="MS Gothic"/>
                        </a:rPr>
                        <a:t>☐</a:t>
                      </a:r>
                      <a:r>
                        <a:rPr lang="en-GB" sz="1800" dirty="0">
                          <a:solidFill>
                            <a:srgbClr val="000000"/>
                          </a:solidFill>
                          <a:effectLst/>
                          <a:latin typeface="Calibri"/>
                          <a:ea typeface="Times New Roman"/>
                          <a:cs typeface="Arial"/>
                        </a:rPr>
                        <a:t> Event</a:t>
                      </a:r>
                      <a:endParaRPr lang="bs-Latn-BA" sz="1800" dirty="0">
                        <a:effectLst/>
                        <a:latin typeface="Calibri"/>
                        <a:ea typeface="Calibri"/>
                        <a:cs typeface="Arial"/>
                      </a:endParaRPr>
                    </a:p>
                    <a:p>
                      <a:pPr>
                        <a:spcAft>
                          <a:spcPts val="0"/>
                        </a:spcAft>
                      </a:pPr>
                      <a:r>
                        <a:rPr lang="fr-BE" sz="1800" dirty="0">
                          <a:solidFill>
                            <a:srgbClr val="000000"/>
                          </a:solidFill>
                          <a:effectLst/>
                          <a:latin typeface="MS Gothic"/>
                          <a:ea typeface="Calibri"/>
                          <a:cs typeface="MS Gothic"/>
                        </a:rPr>
                        <a:t>☒</a:t>
                      </a:r>
                      <a:r>
                        <a:rPr lang="en-GB" sz="1800" dirty="0">
                          <a:solidFill>
                            <a:srgbClr val="000000"/>
                          </a:solidFill>
                          <a:effectLst/>
                          <a:latin typeface="Calibri"/>
                          <a:ea typeface="Times New Roman"/>
                          <a:cs typeface="Arial"/>
                        </a:rPr>
                        <a:t> Report </a:t>
                      </a:r>
                      <a:endParaRPr lang="bs-Latn-BA" sz="1800" dirty="0">
                        <a:effectLst/>
                        <a:latin typeface="Calibri"/>
                        <a:ea typeface="Calibri"/>
                        <a:cs typeface="Arial"/>
                      </a:endParaRPr>
                    </a:p>
                    <a:p>
                      <a:pPr>
                        <a:spcAft>
                          <a:spcPts val="0"/>
                        </a:spcAft>
                      </a:pPr>
                      <a:r>
                        <a:rPr lang="fr-BE" sz="1800" dirty="0">
                          <a:solidFill>
                            <a:srgbClr val="000000"/>
                          </a:solidFill>
                          <a:effectLst/>
                          <a:latin typeface="MS Gothic"/>
                          <a:ea typeface="Calibri"/>
                          <a:cs typeface="MS Gothic"/>
                        </a:rPr>
                        <a:t>☐</a:t>
                      </a:r>
                      <a:r>
                        <a:rPr lang="en-GB" sz="1800" dirty="0">
                          <a:solidFill>
                            <a:srgbClr val="000000"/>
                          </a:solidFill>
                          <a:effectLst/>
                          <a:latin typeface="Calibri"/>
                          <a:ea typeface="Times New Roman"/>
                          <a:cs typeface="Arial"/>
                        </a:rPr>
                        <a:t> Service/Product </a:t>
                      </a:r>
                      <a:endParaRPr lang="bs-Latn-BA"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4901">
                <a:tc>
                  <a:txBody>
                    <a:bodyPr/>
                    <a:lstStyle/>
                    <a:p>
                      <a:pPr>
                        <a:spcAft>
                          <a:spcPts val="0"/>
                        </a:spcAft>
                      </a:pPr>
                      <a:r>
                        <a:rPr lang="en-GB" sz="1800">
                          <a:effectLst/>
                          <a:latin typeface="Calibri"/>
                          <a:ea typeface="Times New Roman"/>
                          <a:cs typeface="Arial"/>
                        </a:rPr>
                        <a:t>Description </a:t>
                      </a:r>
                      <a:endParaRPr lang="bs-Latn-BA" sz="18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GB" sz="1800" dirty="0">
                          <a:effectLst/>
                          <a:latin typeface="Calibri"/>
                          <a:ea typeface="Times New Roman"/>
                          <a:cs typeface="Times New Roman"/>
                        </a:rPr>
                        <a:t>Trainings </a:t>
                      </a:r>
                      <a:r>
                        <a:rPr lang="en-GB" sz="1800" dirty="0" smtClean="0">
                          <a:effectLst/>
                          <a:latin typeface="Calibri"/>
                          <a:ea typeface="Times New Roman"/>
                          <a:cs typeface="Times New Roman"/>
                        </a:rPr>
                        <a:t>(</a:t>
                      </a:r>
                      <a:r>
                        <a:rPr lang="bs-Latn-BA" sz="1800" dirty="0" smtClean="0">
                          <a:effectLst/>
                          <a:latin typeface="Calibri"/>
                          <a:ea typeface="Times New Roman"/>
                          <a:cs typeface="Times New Roman"/>
                        </a:rPr>
                        <a:t>2</a:t>
                      </a:r>
                      <a:r>
                        <a:rPr lang="en-GB" sz="1800" dirty="0" smtClean="0">
                          <a:effectLst/>
                          <a:latin typeface="Calibri"/>
                          <a:ea typeface="Times New Roman"/>
                          <a:cs typeface="Times New Roman"/>
                        </a:rPr>
                        <a:t> </a:t>
                      </a:r>
                      <a:r>
                        <a:rPr lang="en-GB" sz="1800" dirty="0">
                          <a:effectLst/>
                          <a:latin typeface="Calibri"/>
                          <a:ea typeface="Times New Roman"/>
                          <a:cs typeface="Times New Roman"/>
                        </a:rPr>
                        <a:t>day) will be held in WB partner HEIs and conducted by experts from WB partners (2 trainings per partner institution).Foreseen number of trainees 30 per training</a:t>
                      </a:r>
                      <a:r>
                        <a:rPr lang="en-GB" sz="1800" dirty="0" smtClean="0">
                          <a:effectLst/>
                          <a:latin typeface="Calibri"/>
                          <a:ea typeface="Times New Roman"/>
                          <a:cs typeface="Times New Roman"/>
                        </a:rPr>
                        <a:t>.</a:t>
                      </a:r>
                      <a:endParaRPr lang="bs-Latn-BA" sz="1800" dirty="0" smtClean="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bs-Latn-BA"/>
                    </a:p>
                  </a:txBody>
                  <a:tcPr/>
                </a:tc>
              </a:tr>
              <a:tr h="316226">
                <a:tc>
                  <a:txBody>
                    <a:bodyPr/>
                    <a:lstStyle/>
                    <a:p>
                      <a:pPr>
                        <a:spcAft>
                          <a:spcPts val="0"/>
                        </a:spcAft>
                      </a:pPr>
                      <a:r>
                        <a:rPr lang="en-GB" sz="1800">
                          <a:effectLst/>
                          <a:latin typeface="Calibri"/>
                          <a:ea typeface="Times New Roman"/>
                          <a:cs typeface="Arial"/>
                        </a:rPr>
                        <a:t>Due date</a:t>
                      </a:r>
                      <a:endParaRPr lang="bs-Latn-BA" sz="18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GB" sz="1800" dirty="0">
                          <a:effectLst/>
                          <a:latin typeface="Calibri"/>
                          <a:ea typeface="Times New Roman"/>
                          <a:cs typeface="Arial"/>
                        </a:rPr>
                        <a:t>14-09-2019</a:t>
                      </a:r>
                      <a:endParaRPr lang="bs-Latn-BA"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bs-Latn-BA"/>
                    </a:p>
                  </a:txBody>
                  <a:tcPr/>
                </a:tc>
              </a:tr>
              <a:tr h="483921">
                <a:tc>
                  <a:txBody>
                    <a:bodyPr/>
                    <a:lstStyle/>
                    <a:p>
                      <a:pPr>
                        <a:spcAft>
                          <a:spcPts val="0"/>
                        </a:spcAft>
                      </a:pPr>
                      <a:r>
                        <a:rPr lang="en-GB" sz="1800">
                          <a:effectLst/>
                          <a:latin typeface="Calibri"/>
                          <a:ea typeface="Times New Roman"/>
                          <a:cs typeface="Arial"/>
                        </a:rPr>
                        <a:t>Languages</a:t>
                      </a:r>
                      <a:endParaRPr lang="bs-Latn-BA" sz="18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GB" sz="1800" dirty="0">
                          <a:effectLst/>
                          <a:latin typeface="Calibri"/>
                          <a:ea typeface="Times New Roman"/>
                          <a:cs typeface="Arial"/>
                        </a:rPr>
                        <a:t>RS, BA, EN</a:t>
                      </a:r>
                      <a:endParaRPr lang="bs-Latn-BA"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bs-Latn-BA"/>
                    </a:p>
                  </a:txBody>
                  <a:tcPr/>
                </a:tc>
              </a:tr>
            </a:tbl>
          </a:graphicData>
        </a:graphic>
      </p:graphicFrame>
    </p:spTree>
    <p:extLst>
      <p:ext uri="{BB962C8B-B14F-4D97-AF65-F5344CB8AC3E}">
        <p14:creationId xmlns:p14="http://schemas.microsoft.com/office/powerpoint/2010/main" val="29269340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16</a:t>
            </a:fld>
            <a:endParaRPr lang="en-US"/>
          </a:p>
        </p:txBody>
      </p:sp>
      <p:pic>
        <p:nvPicPr>
          <p:cNvPr id="11" name="Picture 10"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2" name="Picture 11" descr="eu_flag_co_funded_pos_[rgb]_right.jpg"/>
          <p:cNvPicPr/>
          <p:nvPr/>
        </p:nvPicPr>
        <p:blipFill>
          <a:blip r:embed="rId3" cstate="print"/>
          <a:stretch>
            <a:fillRect/>
          </a:stretch>
        </p:blipFill>
        <p:spPr>
          <a:xfrm>
            <a:off x="7467600" y="152400"/>
            <a:ext cx="1676400" cy="409575"/>
          </a:xfrm>
          <a:prstGeom prst="rect">
            <a:avLst/>
          </a:prstGeom>
        </p:spPr>
      </p:pic>
      <p:graphicFrame>
        <p:nvGraphicFramePr>
          <p:cNvPr id="2" name="Content Placeholder 1"/>
          <p:cNvGraphicFramePr>
            <a:graphicFrameLocks noGrp="1"/>
          </p:cNvGraphicFramePr>
          <p:nvPr>
            <p:ph idx="1"/>
            <p:extLst>
              <p:ext uri="{D42A27DB-BD31-4B8C-83A1-F6EECF244321}">
                <p14:modId xmlns:p14="http://schemas.microsoft.com/office/powerpoint/2010/main" val="941631623"/>
              </p:ext>
            </p:extLst>
          </p:nvPr>
        </p:nvGraphicFramePr>
        <p:xfrm>
          <a:off x="1066800" y="2133600"/>
          <a:ext cx="7391400" cy="4759009"/>
        </p:xfrm>
        <a:graphic>
          <a:graphicData uri="http://schemas.openxmlformats.org/drawingml/2006/table">
            <a:tbl>
              <a:tblPr firstRow="1" firstCol="1" bandRow="1"/>
              <a:tblGrid>
                <a:gridCol w="1952148"/>
                <a:gridCol w="2719626"/>
                <a:gridCol w="2719626"/>
              </a:tblGrid>
              <a:tr h="585708">
                <a:tc>
                  <a:txBody>
                    <a:bodyPr/>
                    <a:lstStyle/>
                    <a:p>
                      <a:pPr>
                        <a:spcAft>
                          <a:spcPts val="0"/>
                        </a:spcAft>
                      </a:pPr>
                      <a:r>
                        <a:rPr lang="en-GB" sz="1800" dirty="0">
                          <a:effectLst/>
                          <a:latin typeface="Calibri"/>
                          <a:ea typeface="Times New Roman"/>
                          <a:cs typeface="Arial"/>
                        </a:rPr>
                        <a:t>Work Package and Outcome ref.nr</a:t>
                      </a:r>
                      <a:endParaRPr lang="bs-Latn-BA"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2000" b="1" dirty="0" smtClean="0">
                          <a:effectLst/>
                          <a:latin typeface="Calibri"/>
                          <a:ea typeface="Times New Roman"/>
                          <a:cs typeface="Arial"/>
                        </a:rPr>
                        <a:t>4.6.</a:t>
                      </a:r>
                      <a:r>
                        <a:rPr lang="bs-Latn-BA" sz="2000" b="1" dirty="0" smtClean="0">
                          <a:effectLst/>
                          <a:latin typeface="Calibri"/>
                          <a:ea typeface="Times New Roman"/>
                          <a:cs typeface="Arial"/>
                        </a:rPr>
                        <a:t> </a:t>
                      </a:r>
                      <a:r>
                        <a:rPr lang="en-US" sz="2000" b="1" dirty="0" smtClean="0">
                          <a:effectLst/>
                          <a:latin typeface="+mn-lt"/>
                          <a:ea typeface="Times New Roman"/>
                          <a:cs typeface="Arial"/>
                        </a:rPr>
                        <a:t>Self-evaluation of trainings for citizens and public sector</a:t>
                      </a:r>
                    </a:p>
                    <a:p>
                      <a:pPr algn="ctr">
                        <a:spcAft>
                          <a:spcPts val="0"/>
                        </a:spcAft>
                      </a:pPr>
                      <a:endParaRPr lang="bs-Latn-BA" sz="20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bs-Latn-BA"/>
                    </a:p>
                  </a:txBody>
                  <a:tcPr/>
                </a:tc>
              </a:tr>
              <a:tr h="292854">
                <a:tc>
                  <a:txBody>
                    <a:bodyPr/>
                    <a:lstStyle/>
                    <a:p>
                      <a:pPr>
                        <a:spcAft>
                          <a:spcPts val="0"/>
                        </a:spcAft>
                      </a:pPr>
                      <a:r>
                        <a:rPr lang="en-GB" sz="1800">
                          <a:effectLst/>
                          <a:latin typeface="Calibri"/>
                          <a:ea typeface="Times New Roman"/>
                          <a:cs typeface="Arial"/>
                        </a:rPr>
                        <a:t>Title</a:t>
                      </a:r>
                      <a:endParaRPr lang="bs-Latn-BA" sz="18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GB" sz="2000" b="1" dirty="0">
                          <a:effectLst/>
                          <a:latin typeface="Calibri"/>
                          <a:ea typeface="Times New Roman"/>
                          <a:cs typeface="Arial"/>
                        </a:rPr>
                        <a:t>Quality report on trainings</a:t>
                      </a:r>
                      <a:endParaRPr lang="bs-Latn-BA" sz="20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bs-Latn-BA"/>
                    </a:p>
                  </a:txBody>
                  <a:tcPr/>
                </a:tc>
              </a:tr>
              <a:tr h="878561">
                <a:tc>
                  <a:txBody>
                    <a:bodyPr/>
                    <a:lstStyle/>
                    <a:p>
                      <a:pPr>
                        <a:spcAft>
                          <a:spcPts val="0"/>
                        </a:spcAft>
                      </a:pPr>
                      <a:r>
                        <a:rPr lang="en-GB" sz="1800">
                          <a:effectLst/>
                          <a:latin typeface="Calibri"/>
                          <a:ea typeface="Times New Roman"/>
                          <a:cs typeface="Arial"/>
                        </a:rPr>
                        <a:t>Type</a:t>
                      </a:r>
                      <a:endParaRPr lang="bs-Latn-BA" sz="18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BE" sz="1800">
                          <a:solidFill>
                            <a:srgbClr val="000000"/>
                          </a:solidFill>
                          <a:effectLst/>
                          <a:latin typeface="MS Gothic"/>
                          <a:ea typeface="Calibri"/>
                          <a:cs typeface="MS Gothic"/>
                        </a:rPr>
                        <a:t>☐</a:t>
                      </a:r>
                      <a:r>
                        <a:rPr lang="en-GB" sz="1800">
                          <a:solidFill>
                            <a:srgbClr val="000000"/>
                          </a:solidFill>
                          <a:effectLst/>
                          <a:latin typeface="Calibri"/>
                          <a:ea typeface="Times New Roman"/>
                          <a:cs typeface="Arial"/>
                        </a:rPr>
                        <a:t> Teaching material</a:t>
                      </a:r>
                      <a:endParaRPr lang="bs-Latn-BA" sz="1800">
                        <a:effectLst/>
                        <a:latin typeface="Calibri"/>
                        <a:ea typeface="Calibri"/>
                        <a:cs typeface="Arial"/>
                      </a:endParaRPr>
                    </a:p>
                    <a:p>
                      <a:pPr>
                        <a:spcAft>
                          <a:spcPts val="0"/>
                        </a:spcAft>
                      </a:pPr>
                      <a:r>
                        <a:rPr lang="fr-BE" sz="1800">
                          <a:solidFill>
                            <a:srgbClr val="000000"/>
                          </a:solidFill>
                          <a:effectLst/>
                          <a:latin typeface="MS Gothic"/>
                          <a:ea typeface="Calibri"/>
                          <a:cs typeface="MS Gothic"/>
                        </a:rPr>
                        <a:t>☐</a:t>
                      </a:r>
                      <a:r>
                        <a:rPr lang="en-GB" sz="1800">
                          <a:solidFill>
                            <a:srgbClr val="000000"/>
                          </a:solidFill>
                          <a:effectLst/>
                          <a:latin typeface="Calibri"/>
                          <a:ea typeface="Times New Roman"/>
                          <a:cs typeface="Arial"/>
                        </a:rPr>
                        <a:t> Learning material</a:t>
                      </a:r>
                      <a:endParaRPr lang="bs-Latn-BA" sz="1800">
                        <a:effectLst/>
                        <a:latin typeface="Calibri"/>
                        <a:ea typeface="Calibri"/>
                        <a:cs typeface="Arial"/>
                      </a:endParaRPr>
                    </a:p>
                    <a:p>
                      <a:pPr>
                        <a:spcAft>
                          <a:spcPts val="0"/>
                        </a:spcAft>
                      </a:pPr>
                      <a:r>
                        <a:rPr lang="fr-BE" sz="1800">
                          <a:solidFill>
                            <a:srgbClr val="000000"/>
                          </a:solidFill>
                          <a:effectLst/>
                          <a:latin typeface="MS Gothic"/>
                          <a:ea typeface="Calibri"/>
                          <a:cs typeface="MS Gothic"/>
                        </a:rPr>
                        <a:t>☐</a:t>
                      </a:r>
                      <a:r>
                        <a:rPr lang="en-GB" sz="1800">
                          <a:solidFill>
                            <a:srgbClr val="000000"/>
                          </a:solidFill>
                          <a:effectLst/>
                          <a:latin typeface="Calibri"/>
                          <a:ea typeface="Times New Roman"/>
                          <a:cs typeface="Arial"/>
                        </a:rPr>
                        <a:t> Training material</a:t>
                      </a:r>
                      <a:endParaRPr lang="bs-Latn-BA" sz="18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BE" sz="1800">
                          <a:solidFill>
                            <a:srgbClr val="000000"/>
                          </a:solidFill>
                          <a:effectLst/>
                          <a:latin typeface="MS Gothic"/>
                          <a:ea typeface="Calibri"/>
                          <a:cs typeface="MS Gothic"/>
                        </a:rPr>
                        <a:t>☐</a:t>
                      </a:r>
                      <a:r>
                        <a:rPr lang="en-GB" sz="1800">
                          <a:solidFill>
                            <a:srgbClr val="000000"/>
                          </a:solidFill>
                          <a:effectLst/>
                          <a:latin typeface="Calibri"/>
                          <a:ea typeface="Times New Roman"/>
                          <a:cs typeface="Arial"/>
                        </a:rPr>
                        <a:t> Event</a:t>
                      </a:r>
                      <a:endParaRPr lang="bs-Latn-BA" sz="1800">
                        <a:effectLst/>
                        <a:latin typeface="Calibri"/>
                        <a:ea typeface="Calibri"/>
                        <a:cs typeface="Arial"/>
                      </a:endParaRPr>
                    </a:p>
                    <a:p>
                      <a:pPr>
                        <a:spcAft>
                          <a:spcPts val="0"/>
                        </a:spcAft>
                      </a:pPr>
                      <a:r>
                        <a:rPr lang="fr-BE" sz="1800">
                          <a:solidFill>
                            <a:srgbClr val="000000"/>
                          </a:solidFill>
                          <a:effectLst/>
                          <a:latin typeface="MS Gothic"/>
                          <a:ea typeface="Calibri"/>
                          <a:cs typeface="MS Gothic"/>
                        </a:rPr>
                        <a:t>☒</a:t>
                      </a:r>
                      <a:r>
                        <a:rPr lang="en-GB" sz="1800">
                          <a:solidFill>
                            <a:srgbClr val="000000"/>
                          </a:solidFill>
                          <a:effectLst/>
                          <a:latin typeface="Calibri"/>
                          <a:ea typeface="Times New Roman"/>
                          <a:cs typeface="Arial"/>
                        </a:rPr>
                        <a:t> Report </a:t>
                      </a:r>
                      <a:endParaRPr lang="bs-Latn-BA" sz="1800">
                        <a:effectLst/>
                        <a:latin typeface="Calibri"/>
                        <a:ea typeface="Calibri"/>
                        <a:cs typeface="Arial"/>
                      </a:endParaRPr>
                    </a:p>
                    <a:p>
                      <a:pPr>
                        <a:spcAft>
                          <a:spcPts val="0"/>
                        </a:spcAft>
                      </a:pPr>
                      <a:r>
                        <a:rPr lang="fr-BE" sz="1800">
                          <a:solidFill>
                            <a:srgbClr val="000000"/>
                          </a:solidFill>
                          <a:effectLst/>
                          <a:latin typeface="MS Gothic"/>
                          <a:ea typeface="Calibri"/>
                          <a:cs typeface="MS Gothic"/>
                        </a:rPr>
                        <a:t>☐</a:t>
                      </a:r>
                      <a:r>
                        <a:rPr lang="en-GB" sz="1800">
                          <a:solidFill>
                            <a:srgbClr val="000000"/>
                          </a:solidFill>
                          <a:effectLst/>
                          <a:latin typeface="Calibri"/>
                          <a:ea typeface="Times New Roman"/>
                          <a:cs typeface="Arial"/>
                        </a:rPr>
                        <a:t> Service/Product </a:t>
                      </a:r>
                      <a:endParaRPr lang="bs-Latn-BA" sz="18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4269">
                <a:tc>
                  <a:txBody>
                    <a:bodyPr/>
                    <a:lstStyle/>
                    <a:p>
                      <a:pPr>
                        <a:spcAft>
                          <a:spcPts val="0"/>
                        </a:spcAft>
                      </a:pPr>
                      <a:r>
                        <a:rPr lang="en-GB" sz="1800">
                          <a:effectLst/>
                          <a:latin typeface="Calibri"/>
                          <a:ea typeface="Times New Roman"/>
                          <a:cs typeface="Arial"/>
                        </a:rPr>
                        <a:t>Description </a:t>
                      </a:r>
                      <a:endParaRPr lang="bs-Latn-BA" sz="18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GB" sz="1800" dirty="0">
                          <a:effectLst/>
                          <a:latin typeface="Calibri"/>
                          <a:ea typeface="Times New Roman"/>
                          <a:cs typeface="Times New Roman"/>
                        </a:rPr>
                        <a:t>After conducted training, questionnaire fulfilled by the trainees will serve as a source for report.</a:t>
                      </a:r>
                      <a:endParaRPr lang="bs-Latn-BA" sz="1800" dirty="0">
                        <a:effectLst/>
                        <a:latin typeface="Calibri"/>
                        <a:ea typeface="Calibri"/>
                        <a:cs typeface="Arial"/>
                      </a:endParaRPr>
                    </a:p>
                    <a:p>
                      <a:pPr>
                        <a:spcAft>
                          <a:spcPts val="0"/>
                        </a:spcAft>
                      </a:pPr>
                      <a:r>
                        <a:rPr lang="en-GB" sz="1800" dirty="0">
                          <a:effectLst/>
                          <a:latin typeface="Calibri"/>
                          <a:ea typeface="Times New Roman"/>
                          <a:cs typeface="Times New Roman"/>
                        </a:rPr>
                        <a:t>Created report on training quality.</a:t>
                      </a:r>
                      <a:endParaRPr lang="bs-Latn-BA" sz="1800" dirty="0">
                        <a:effectLst/>
                        <a:latin typeface="Calibri"/>
                        <a:ea typeface="Calibri"/>
                        <a:cs typeface="Arial"/>
                      </a:endParaRPr>
                    </a:p>
                    <a:p>
                      <a:pPr>
                        <a:spcAft>
                          <a:spcPts val="0"/>
                        </a:spcAft>
                      </a:pPr>
                      <a:r>
                        <a:rPr lang="en-GB" sz="1800" dirty="0">
                          <a:effectLst/>
                          <a:latin typeface="Calibri"/>
                          <a:ea typeface="Times New Roman"/>
                          <a:cs typeface="Times New Roman"/>
                        </a:rPr>
                        <a:t>The obtained results will be used to improve future trainings</a:t>
                      </a:r>
                      <a:r>
                        <a:rPr lang="en-GB" sz="1800" dirty="0" smtClean="0">
                          <a:effectLst/>
                          <a:latin typeface="Calibri"/>
                          <a:ea typeface="Times New Roman"/>
                          <a:cs typeface="Times New Roman"/>
                        </a:rPr>
                        <a:t>.</a:t>
                      </a:r>
                      <a:endParaRPr lang="bs-Latn-BA" sz="1800" dirty="0" smtClean="0">
                        <a:effectLst/>
                        <a:latin typeface="Calibri"/>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bs-Latn-BA" sz="1800" dirty="0" err="1" smtClean="0">
                          <a:effectLst/>
                          <a:latin typeface="+mn-lt"/>
                          <a:ea typeface="Calibri"/>
                          <a:cs typeface="Times New Roman"/>
                        </a:rPr>
                        <a:t>After</a:t>
                      </a:r>
                      <a:r>
                        <a:rPr lang="bs-Latn-BA" sz="1800" dirty="0" smtClean="0">
                          <a:effectLst/>
                          <a:latin typeface="+mn-lt"/>
                          <a:ea typeface="Calibri"/>
                          <a:cs typeface="Times New Roman"/>
                        </a:rPr>
                        <a:t> </a:t>
                      </a:r>
                      <a:r>
                        <a:rPr lang="bs-Latn-BA" sz="1800" dirty="0" err="1" smtClean="0">
                          <a:effectLst/>
                          <a:latin typeface="+mn-lt"/>
                          <a:ea typeface="Calibri"/>
                          <a:cs typeface="Times New Roman"/>
                        </a:rPr>
                        <a:t>training</a:t>
                      </a:r>
                      <a:r>
                        <a:rPr lang="bs-Latn-BA" sz="1800" dirty="0" smtClean="0">
                          <a:effectLst/>
                          <a:latin typeface="+mn-lt"/>
                          <a:ea typeface="Calibri"/>
                          <a:cs typeface="Times New Roman"/>
                        </a:rPr>
                        <a:t> is </a:t>
                      </a:r>
                      <a:r>
                        <a:rPr lang="bs-Latn-BA" sz="1800" dirty="0" err="1" smtClean="0">
                          <a:effectLst/>
                          <a:latin typeface="+mn-lt"/>
                          <a:ea typeface="Calibri"/>
                          <a:cs typeface="Times New Roman"/>
                        </a:rPr>
                        <a:t>necessary</a:t>
                      </a:r>
                      <a:r>
                        <a:rPr lang="bs-Latn-BA" sz="1800" dirty="0" smtClean="0">
                          <a:effectLst/>
                          <a:latin typeface="+mn-lt"/>
                          <a:ea typeface="Calibri"/>
                          <a:cs typeface="Times New Roman"/>
                        </a:rPr>
                        <a:t> to </a:t>
                      </a:r>
                      <a:r>
                        <a:rPr lang="bs-Latn-BA" sz="1800" dirty="0" err="1" smtClean="0">
                          <a:effectLst/>
                          <a:latin typeface="+mn-lt"/>
                          <a:ea typeface="Calibri"/>
                          <a:cs typeface="Times New Roman"/>
                        </a:rPr>
                        <a:t>obtain</a:t>
                      </a:r>
                      <a:r>
                        <a:rPr lang="bs-Latn-BA" sz="1800" dirty="0" smtClean="0">
                          <a:effectLst/>
                          <a:latin typeface="+mn-lt"/>
                          <a:ea typeface="Calibri"/>
                          <a:cs typeface="Times New Roman"/>
                        </a:rPr>
                        <a:t> </a:t>
                      </a:r>
                      <a:r>
                        <a:rPr lang="bs-Latn-BA" sz="1800" dirty="0" err="1" smtClean="0">
                          <a:effectLst/>
                          <a:latin typeface="+mn-lt"/>
                          <a:ea typeface="Calibri"/>
                          <a:cs typeface="Times New Roman"/>
                        </a:rPr>
                        <a:t>evaluation</a:t>
                      </a:r>
                      <a:r>
                        <a:rPr lang="bs-Latn-BA" sz="1800" dirty="0" smtClean="0">
                          <a:effectLst/>
                          <a:latin typeface="+mn-lt"/>
                          <a:ea typeface="Calibri"/>
                          <a:cs typeface="Times New Roman"/>
                        </a:rPr>
                        <a:t> of </a:t>
                      </a:r>
                      <a:r>
                        <a:rPr lang="bs-Latn-BA" sz="1800" dirty="0" err="1" smtClean="0">
                          <a:effectLst/>
                          <a:latin typeface="+mn-lt"/>
                          <a:ea typeface="Calibri"/>
                          <a:cs typeface="Times New Roman"/>
                        </a:rPr>
                        <a:t>training</a:t>
                      </a:r>
                      <a:r>
                        <a:rPr lang="bs-Latn-BA" sz="1800" dirty="0" smtClean="0">
                          <a:effectLst/>
                          <a:latin typeface="+mn-lt"/>
                          <a:ea typeface="Calibri"/>
                          <a:cs typeface="Times New Roman"/>
                        </a:rPr>
                        <a:t> </a:t>
                      </a:r>
                      <a:endParaRPr lang="bs-Latn-BA" sz="1800" dirty="0" smtClean="0">
                        <a:effectLst/>
                        <a:latin typeface="+mn-lt"/>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bs-Latn-BA"/>
                    </a:p>
                  </a:txBody>
                  <a:tcPr/>
                </a:tc>
              </a:tr>
              <a:tr h="292854">
                <a:tc>
                  <a:txBody>
                    <a:bodyPr/>
                    <a:lstStyle/>
                    <a:p>
                      <a:pPr>
                        <a:spcAft>
                          <a:spcPts val="0"/>
                        </a:spcAft>
                      </a:pPr>
                      <a:r>
                        <a:rPr lang="en-GB" sz="1800">
                          <a:effectLst/>
                          <a:latin typeface="Calibri"/>
                          <a:ea typeface="Times New Roman"/>
                          <a:cs typeface="Arial"/>
                        </a:rPr>
                        <a:t>Due date</a:t>
                      </a:r>
                      <a:endParaRPr lang="bs-Latn-BA" sz="18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GB" sz="1800">
                          <a:effectLst/>
                          <a:latin typeface="Calibri"/>
                          <a:ea typeface="Times New Roman"/>
                          <a:cs typeface="Arial"/>
                        </a:rPr>
                        <a:t>14-09-2019</a:t>
                      </a:r>
                      <a:endParaRPr lang="bs-Latn-BA" sz="18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bs-Latn-BA"/>
                    </a:p>
                  </a:txBody>
                  <a:tcPr/>
                </a:tc>
              </a:tr>
              <a:tr h="448154">
                <a:tc>
                  <a:txBody>
                    <a:bodyPr/>
                    <a:lstStyle/>
                    <a:p>
                      <a:pPr>
                        <a:spcAft>
                          <a:spcPts val="0"/>
                        </a:spcAft>
                      </a:pPr>
                      <a:r>
                        <a:rPr lang="en-GB" sz="1800">
                          <a:effectLst/>
                          <a:latin typeface="Calibri"/>
                          <a:ea typeface="Times New Roman"/>
                          <a:cs typeface="Arial"/>
                        </a:rPr>
                        <a:t>Languages</a:t>
                      </a:r>
                      <a:endParaRPr lang="bs-Latn-BA" sz="18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GB" sz="1800" dirty="0">
                          <a:effectLst/>
                          <a:latin typeface="Calibri"/>
                          <a:ea typeface="Times New Roman"/>
                          <a:cs typeface="Arial"/>
                        </a:rPr>
                        <a:t>RS, BA, EN</a:t>
                      </a:r>
                      <a:endParaRPr lang="bs-Latn-BA"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bs-Latn-BA"/>
                    </a:p>
                  </a:txBody>
                  <a:tcPr/>
                </a:tc>
              </a:tr>
            </a:tbl>
          </a:graphicData>
        </a:graphic>
      </p:graphicFrame>
      <p:sp>
        <p:nvSpPr>
          <p:cNvPr id="10" name="Title 3"/>
          <p:cNvSpPr txBox="1">
            <a:spLocks/>
          </p:cNvSpPr>
          <p:nvPr/>
        </p:nvSpPr>
        <p:spPr>
          <a:xfrm>
            <a:off x="457200" y="1066800"/>
            <a:ext cx="82296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smtClean="0"/>
              <a:t>Deliverables/results/outcomes</a:t>
            </a:r>
            <a:r>
              <a:rPr lang="bs-Latn-BA" sz="2800" smtClean="0"/>
              <a:t/>
            </a:r>
            <a:br>
              <a:rPr lang="bs-Latn-BA" sz="2800" smtClean="0"/>
            </a:br>
            <a:endParaRPr lang="bs-Latn-BA" sz="2800" dirty="0"/>
          </a:p>
        </p:txBody>
      </p:sp>
    </p:spTree>
    <p:extLst>
      <p:ext uri="{BB962C8B-B14F-4D97-AF65-F5344CB8AC3E}">
        <p14:creationId xmlns:p14="http://schemas.microsoft.com/office/powerpoint/2010/main" val="11320001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s-Latn-BA"/>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
        <p:nvSpPr>
          <p:cNvPr id="5" name="Content Placeholder 4"/>
          <p:cNvSpPr>
            <a:spLocks noGrp="1"/>
          </p:cNvSpPr>
          <p:nvPr>
            <p:ph idx="1"/>
          </p:nvPr>
        </p:nvSpPr>
        <p:spPr/>
        <p:txBody>
          <a:bodyPr/>
          <a:lstStyle/>
          <a:p>
            <a:endParaRPr lang="bs-Latn-BA"/>
          </a:p>
        </p:txBody>
      </p:sp>
      <p:sp>
        <p:nvSpPr>
          <p:cNvPr id="6" name="Naslov 1">
            <a:extLst>
              <a:ext uri="{FF2B5EF4-FFF2-40B4-BE49-F238E27FC236}">
                <a16:creationId xmlns:a16="http://schemas.microsoft.com/office/drawing/2014/main" xmlns="" id="{4CC6BB7A-4776-40FC-AEF7-E745EEAF7DE6}"/>
              </a:ext>
            </a:extLst>
          </p:cNvPr>
          <p:cNvSpPr txBox="1">
            <a:spLocks/>
          </p:cNvSpPr>
          <p:nvPr/>
        </p:nvSpPr>
        <p:spPr>
          <a:xfrm>
            <a:off x="486558" y="2514600"/>
            <a:ext cx="7790590" cy="678731"/>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b="1" smtClean="0">
                <a:solidFill>
                  <a:srgbClr val="FF0000"/>
                </a:solidFill>
              </a:rPr>
              <a:t>T</a:t>
            </a:r>
            <a:r>
              <a:rPr lang="en-US" b="1" smtClean="0">
                <a:solidFill>
                  <a:srgbClr val="FF0000"/>
                </a:solidFill>
              </a:rPr>
              <a:t>hank you for your attention</a:t>
            </a:r>
            <a:r>
              <a:rPr lang="hr-HR" b="1" smtClean="0">
                <a:solidFill>
                  <a:srgbClr val="FF0000"/>
                </a:solidFill>
              </a:rPr>
              <a:t>!</a:t>
            </a:r>
            <a:endParaRPr lang="en-GB" b="1" dirty="0">
              <a:solidFill>
                <a:srgbClr val="FF0000"/>
              </a:solidFill>
            </a:endParaRPr>
          </a:p>
        </p:txBody>
      </p:sp>
    </p:spTree>
    <p:extLst>
      <p:ext uri="{BB962C8B-B14F-4D97-AF65-F5344CB8AC3E}">
        <p14:creationId xmlns:p14="http://schemas.microsoft.com/office/powerpoint/2010/main" val="1687651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749300"/>
          </a:xfrm>
        </p:spPr>
        <p:txBody>
          <a:bodyPr>
            <a:normAutofit fontScale="90000"/>
          </a:bodyPr>
          <a:lstStyle/>
          <a:p>
            <a:r>
              <a:rPr lang="bs-Latn-BA" dirty="0" err="1" smtClean="0">
                <a:solidFill>
                  <a:srgbClr val="002060"/>
                </a:solidFill>
                <a:latin typeface="Book Antiqua" panose="02040602050305030304" pitchFamily="18" charset="0"/>
              </a:rPr>
              <a:t>Activities</a:t>
            </a:r>
            <a:r>
              <a:rPr lang="bs-Latn-BA" dirty="0" smtClean="0">
                <a:solidFill>
                  <a:srgbClr val="002060"/>
                </a:solidFill>
                <a:latin typeface="Book Antiqua" panose="02040602050305030304" pitchFamily="18" charset="0"/>
              </a:rPr>
              <a:t> </a:t>
            </a:r>
            <a:r>
              <a:rPr lang="bs-Latn-BA" dirty="0" err="1" smtClean="0">
                <a:solidFill>
                  <a:srgbClr val="002060"/>
                </a:solidFill>
                <a:latin typeface="Book Antiqua" panose="02040602050305030304" pitchFamily="18" charset="0"/>
              </a:rPr>
              <a:t>into</a:t>
            </a:r>
            <a:r>
              <a:rPr lang="bs-Latn-BA" dirty="0" smtClean="0">
                <a:solidFill>
                  <a:srgbClr val="002060"/>
                </a:solidFill>
                <a:latin typeface="Book Antiqua" panose="02040602050305030304" pitchFamily="18" charset="0"/>
              </a:rPr>
              <a:t> WP4</a:t>
            </a:r>
            <a:endParaRPr lang="bs-Latn-BA" dirty="0">
              <a:solidFill>
                <a:srgbClr val="002060"/>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2</a:t>
            </a:fld>
            <a:endParaRPr lang="en-US"/>
          </a:p>
        </p:txBody>
      </p:sp>
      <p:pic>
        <p:nvPicPr>
          <p:cNvPr id="11" name="Picture 10"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2" name="Picture 11" descr="eu_flag_co_funded_pos_[rgb]_right.jpg"/>
          <p:cNvPicPr/>
          <p:nvPr/>
        </p:nvPicPr>
        <p:blipFill>
          <a:blip r:embed="rId3" cstate="print"/>
          <a:stretch>
            <a:fillRect/>
          </a:stretch>
        </p:blipFill>
        <p:spPr>
          <a:xfrm>
            <a:off x="7467600" y="152400"/>
            <a:ext cx="1676400" cy="409575"/>
          </a:xfrm>
          <a:prstGeom prst="rect">
            <a:avLst/>
          </a:prstGeom>
        </p:spPr>
      </p:pic>
      <p:graphicFrame>
        <p:nvGraphicFramePr>
          <p:cNvPr id="15" name="Content Placeholder 4"/>
          <p:cNvGraphicFramePr>
            <a:graphicFrameLocks noGrp="1"/>
          </p:cNvGraphicFramePr>
          <p:nvPr>
            <p:ph idx="1"/>
            <p:extLst>
              <p:ext uri="{D42A27DB-BD31-4B8C-83A1-F6EECF244321}">
                <p14:modId xmlns:p14="http://schemas.microsoft.com/office/powerpoint/2010/main" val="1172260290"/>
              </p:ext>
            </p:extLst>
          </p:nvPr>
        </p:nvGraphicFramePr>
        <p:xfrm>
          <a:off x="914400" y="2133600"/>
          <a:ext cx="7239000" cy="3337838"/>
        </p:xfrm>
        <a:graphic>
          <a:graphicData uri="http://schemas.openxmlformats.org/drawingml/2006/table">
            <a:tbl>
              <a:tblPr>
                <a:tableStyleId>{5C22544A-7EE6-4342-B048-85BDC9FD1C3A}</a:tableStyleId>
              </a:tblPr>
              <a:tblGrid>
                <a:gridCol w="637437"/>
                <a:gridCol w="4143387"/>
                <a:gridCol w="819392"/>
                <a:gridCol w="819392"/>
                <a:gridCol w="819392"/>
              </a:tblGrid>
              <a:tr h="282455">
                <a:tc>
                  <a:txBody>
                    <a:bodyPr/>
                    <a:lstStyle/>
                    <a:p>
                      <a:pPr marL="252095" indent="-252095" algn="ctr">
                        <a:spcAft>
                          <a:spcPts val="0"/>
                        </a:spcAft>
                        <a:tabLst>
                          <a:tab pos="252095" algn="l"/>
                        </a:tabLst>
                      </a:pPr>
                      <a:endParaRPr lang="bs-Latn-BA" sz="1100" dirty="0">
                        <a:effectLst/>
                        <a:latin typeface="Calibri"/>
                        <a:ea typeface="Calibri"/>
                        <a:cs typeface="Arial"/>
                      </a:endParaRPr>
                    </a:p>
                  </a:txBody>
                  <a:tcPr marL="35560" marR="35560" marT="0" marB="0" anchor="ctr"/>
                </a:tc>
                <a:tc>
                  <a:txBody>
                    <a:bodyPr/>
                    <a:lstStyle/>
                    <a:p>
                      <a:pPr>
                        <a:spcAft>
                          <a:spcPts val="0"/>
                        </a:spcAft>
                      </a:pPr>
                      <a:r>
                        <a:rPr lang="bs-Latn-BA" sz="1800" b="1" dirty="0" smtClean="0">
                          <a:solidFill>
                            <a:srgbClr val="000000"/>
                          </a:solidFill>
                          <a:effectLst/>
                          <a:latin typeface="Myriad Pro"/>
                          <a:ea typeface="Times New Roman"/>
                          <a:cs typeface="Myriad Pro"/>
                        </a:rPr>
                        <a:t>Activities</a:t>
                      </a:r>
                      <a:endParaRPr lang="bs-Latn-BA" sz="1800" b="1" dirty="0">
                        <a:solidFill>
                          <a:srgbClr val="000000"/>
                        </a:solidFill>
                        <a:effectLst/>
                        <a:latin typeface="Myriad Pro"/>
                        <a:ea typeface="Times New Roman"/>
                        <a:cs typeface="Myriad Pro"/>
                      </a:endParaRPr>
                    </a:p>
                  </a:txBody>
                  <a:tcPr marL="35560" marR="35560" marT="0" marB="0"/>
                </a:tc>
                <a:tc>
                  <a:txBody>
                    <a:bodyPr/>
                    <a:lstStyle/>
                    <a:p>
                      <a:pPr algn="ctr">
                        <a:spcAft>
                          <a:spcPts val="0"/>
                        </a:spcAft>
                      </a:pPr>
                      <a:r>
                        <a:rPr lang="bs-Latn-BA" sz="1600" b="1" dirty="0" smtClean="0">
                          <a:effectLst/>
                          <a:latin typeface="Calibri"/>
                          <a:ea typeface="Calibri"/>
                          <a:cs typeface="Arial"/>
                        </a:rPr>
                        <a:t>Year</a:t>
                      </a:r>
                      <a:r>
                        <a:rPr lang="bs-Latn-BA" sz="1600" b="1" baseline="0" dirty="0" smtClean="0">
                          <a:effectLst/>
                          <a:latin typeface="Calibri"/>
                          <a:ea typeface="Calibri"/>
                          <a:cs typeface="Arial"/>
                        </a:rPr>
                        <a:t> – 1</a:t>
                      </a:r>
                    </a:p>
                    <a:p>
                      <a:pPr algn="ctr">
                        <a:spcAft>
                          <a:spcPts val="0"/>
                        </a:spcAft>
                      </a:pPr>
                      <a:r>
                        <a:rPr lang="bs-Latn-BA" sz="1600" b="1" baseline="0" dirty="0" smtClean="0">
                          <a:effectLst/>
                          <a:latin typeface="Calibri"/>
                          <a:ea typeface="Calibri"/>
                          <a:cs typeface="Arial"/>
                        </a:rPr>
                        <a:t>weeks</a:t>
                      </a:r>
                      <a:endParaRPr lang="bs-Latn-BA" sz="1600" b="1" dirty="0">
                        <a:effectLst/>
                        <a:latin typeface="Calibri"/>
                        <a:ea typeface="Calibri"/>
                        <a:cs typeface="Arial"/>
                      </a:endParaRPr>
                    </a:p>
                  </a:txBody>
                  <a:tcPr marL="35560" marR="35560" marT="0" marB="0" anchor="ctr"/>
                </a:tc>
                <a:tc>
                  <a:txBody>
                    <a:bodyPr/>
                    <a:lstStyle/>
                    <a:p>
                      <a:pPr algn="ctr">
                        <a:spcAft>
                          <a:spcPts val="0"/>
                        </a:spcAft>
                      </a:pPr>
                      <a:r>
                        <a:rPr lang="bs-Latn-BA" sz="1600" b="1" dirty="0" smtClean="0">
                          <a:effectLst/>
                          <a:latin typeface="Calibri"/>
                          <a:ea typeface="Calibri"/>
                          <a:cs typeface="Arial"/>
                        </a:rPr>
                        <a:t>Year – 2</a:t>
                      </a:r>
                    </a:p>
                    <a:p>
                      <a:pPr algn="ctr">
                        <a:spcAft>
                          <a:spcPts val="0"/>
                        </a:spcAft>
                      </a:pPr>
                      <a:r>
                        <a:rPr lang="bs-Latn-BA" sz="1600" b="1" dirty="0" smtClean="0">
                          <a:effectLst/>
                          <a:latin typeface="Calibri"/>
                          <a:ea typeface="Calibri"/>
                          <a:cs typeface="Arial"/>
                        </a:rPr>
                        <a:t>weeks</a:t>
                      </a:r>
                      <a:endParaRPr lang="bs-Latn-BA" sz="1600" b="1" dirty="0">
                        <a:effectLst/>
                        <a:latin typeface="Calibri"/>
                        <a:ea typeface="Calibri"/>
                        <a:cs typeface="Arial"/>
                      </a:endParaRPr>
                    </a:p>
                  </a:txBody>
                  <a:tcPr marL="35560" marR="35560" marT="0" marB="0" anchor="ctr"/>
                </a:tc>
                <a:tc>
                  <a:txBody>
                    <a:bodyPr/>
                    <a:lstStyle/>
                    <a:p>
                      <a:pPr algn="ctr">
                        <a:spcAft>
                          <a:spcPts val="0"/>
                        </a:spcAft>
                      </a:pPr>
                      <a:r>
                        <a:rPr lang="bs-Latn-BA" sz="1600" b="1" dirty="0" smtClean="0">
                          <a:effectLst/>
                          <a:latin typeface="Calibri"/>
                          <a:ea typeface="Calibri"/>
                          <a:cs typeface="Arial"/>
                        </a:rPr>
                        <a:t>Year – 3</a:t>
                      </a:r>
                    </a:p>
                    <a:p>
                      <a:pPr algn="ctr">
                        <a:spcAft>
                          <a:spcPts val="0"/>
                        </a:spcAft>
                      </a:pPr>
                      <a:r>
                        <a:rPr lang="bs-Latn-BA" sz="1600" b="1" dirty="0" smtClean="0">
                          <a:effectLst/>
                          <a:latin typeface="Calibri"/>
                          <a:ea typeface="Calibri"/>
                          <a:cs typeface="Arial"/>
                        </a:rPr>
                        <a:t>weeks</a:t>
                      </a:r>
                      <a:endParaRPr lang="bs-Latn-BA" sz="1600" b="1" dirty="0">
                        <a:effectLst/>
                        <a:latin typeface="Calibri"/>
                        <a:ea typeface="Calibri"/>
                        <a:cs typeface="Arial"/>
                      </a:endParaRPr>
                    </a:p>
                  </a:txBody>
                  <a:tcPr marL="35560" marR="35560" marT="0" marB="0" anchor="ctr"/>
                </a:tc>
              </a:tr>
              <a:tr h="502920">
                <a:tc>
                  <a:txBody>
                    <a:bodyPr/>
                    <a:lstStyle/>
                    <a:p>
                      <a:pPr marL="252095" indent="-252095" algn="ctr">
                        <a:spcAft>
                          <a:spcPts val="0"/>
                        </a:spcAft>
                        <a:tabLst>
                          <a:tab pos="252095" algn="l"/>
                        </a:tabLst>
                      </a:pPr>
                      <a:r>
                        <a:rPr lang="en-GB" sz="1800" dirty="0">
                          <a:solidFill>
                            <a:srgbClr val="FF0000"/>
                          </a:solidFill>
                          <a:effectLst/>
                        </a:rPr>
                        <a:t>4.1</a:t>
                      </a:r>
                      <a:endParaRPr lang="bs-Latn-BA" sz="1800" dirty="0">
                        <a:solidFill>
                          <a:srgbClr val="FF0000"/>
                        </a:solidFill>
                        <a:effectLst/>
                        <a:latin typeface="Calibri"/>
                        <a:ea typeface="Calibri"/>
                        <a:cs typeface="Arial"/>
                      </a:endParaRPr>
                    </a:p>
                  </a:txBody>
                  <a:tcPr marL="35560" marR="35560" marT="0" marB="0" anchor="ctr"/>
                </a:tc>
                <a:tc>
                  <a:txBody>
                    <a:bodyPr/>
                    <a:lstStyle/>
                    <a:p>
                      <a:pPr>
                        <a:spcAft>
                          <a:spcPts val="0"/>
                        </a:spcAft>
                      </a:pPr>
                      <a:r>
                        <a:rPr lang="en-GB" sz="1800" dirty="0">
                          <a:solidFill>
                            <a:srgbClr val="FF0000"/>
                          </a:solidFill>
                          <a:effectLst/>
                        </a:rPr>
                        <a:t>Defining of admission requirements and enrolment of students </a:t>
                      </a:r>
                      <a:endParaRPr lang="bs-Latn-BA" sz="2000" dirty="0">
                        <a:solidFill>
                          <a:srgbClr val="FF0000"/>
                        </a:solidFill>
                        <a:effectLst/>
                        <a:latin typeface="Myriad Pro"/>
                        <a:ea typeface="Times New Roman"/>
                        <a:cs typeface="Myriad Pro"/>
                      </a:endParaRPr>
                    </a:p>
                  </a:txBody>
                  <a:tcPr marL="35560" marR="35560" marT="0" marB="0"/>
                </a:tc>
                <a:tc>
                  <a:txBody>
                    <a:bodyPr/>
                    <a:lstStyle/>
                    <a:p>
                      <a:pPr algn="ctr">
                        <a:spcAft>
                          <a:spcPts val="0"/>
                        </a:spcAft>
                      </a:pPr>
                      <a:endParaRPr lang="bs-Latn-BA" sz="1100" dirty="0">
                        <a:solidFill>
                          <a:srgbClr val="FF0000"/>
                        </a:solidFill>
                        <a:effectLst/>
                        <a:latin typeface="Calibri"/>
                        <a:ea typeface="Calibri"/>
                        <a:cs typeface="Arial"/>
                      </a:endParaRPr>
                    </a:p>
                  </a:txBody>
                  <a:tcPr marL="35560" marR="35560" marT="0" marB="0" anchor="ctr"/>
                </a:tc>
                <a:tc>
                  <a:txBody>
                    <a:bodyPr/>
                    <a:lstStyle/>
                    <a:p>
                      <a:pPr algn="ctr">
                        <a:spcAft>
                          <a:spcPts val="0"/>
                        </a:spcAft>
                      </a:pPr>
                      <a:r>
                        <a:rPr lang="en-GB" sz="1100" dirty="0">
                          <a:solidFill>
                            <a:srgbClr val="FF0000"/>
                          </a:solidFill>
                          <a:effectLst/>
                        </a:rPr>
                        <a:t>10</a:t>
                      </a:r>
                      <a:endParaRPr lang="bs-Latn-BA" sz="1100" dirty="0">
                        <a:solidFill>
                          <a:srgbClr val="FF0000"/>
                        </a:solidFill>
                        <a:effectLst/>
                        <a:latin typeface="Calibri"/>
                        <a:ea typeface="Calibri"/>
                        <a:cs typeface="Arial"/>
                      </a:endParaRPr>
                    </a:p>
                  </a:txBody>
                  <a:tcPr marL="35560" marR="35560" marT="0" marB="0" anchor="ctr"/>
                </a:tc>
                <a:tc>
                  <a:txBody>
                    <a:bodyPr/>
                    <a:lstStyle/>
                    <a:p>
                      <a:pPr algn="ctr">
                        <a:spcAft>
                          <a:spcPts val="0"/>
                        </a:spcAft>
                      </a:pPr>
                      <a:r>
                        <a:rPr lang="bs-Latn-BA" sz="1100" dirty="0" smtClean="0">
                          <a:solidFill>
                            <a:srgbClr val="FF0000"/>
                          </a:solidFill>
                          <a:effectLst/>
                          <a:latin typeface="Calibri"/>
                          <a:ea typeface="Calibri"/>
                          <a:cs typeface="Arial"/>
                        </a:rPr>
                        <a:t>0</a:t>
                      </a:r>
                      <a:endParaRPr lang="bs-Latn-BA" sz="1100" dirty="0">
                        <a:solidFill>
                          <a:srgbClr val="FF0000"/>
                        </a:solidFill>
                        <a:effectLst/>
                        <a:latin typeface="Calibri"/>
                        <a:ea typeface="Calibri"/>
                        <a:cs typeface="Arial"/>
                      </a:endParaRPr>
                    </a:p>
                  </a:txBody>
                  <a:tcPr marL="35560" marR="35560" marT="0" marB="0" anchor="ctr"/>
                </a:tc>
              </a:tr>
              <a:tr h="363141">
                <a:tc>
                  <a:txBody>
                    <a:bodyPr/>
                    <a:lstStyle/>
                    <a:p>
                      <a:pPr marL="252095" indent="-252095" algn="ctr">
                        <a:spcAft>
                          <a:spcPts val="0"/>
                        </a:spcAft>
                        <a:tabLst>
                          <a:tab pos="252095" algn="l"/>
                        </a:tabLst>
                      </a:pPr>
                      <a:r>
                        <a:rPr lang="en-GB" sz="1800">
                          <a:effectLst/>
                        </a:rPr>
                        <a:t>4.2</a:t>
                      </a:r>
                      <a:endParaRPr lang="bs-Latn-BA" sz="1800">
                        <a:effectLst/>
                        <a:latin typeface="Calibri"/>
                        <a:ea typeface="Calibri"/>
                        <a:cs typeface="Arial"/>
                      </a:endParaRPr>
                    </a:p>
                  </a:txBody>
                  <a:tcPr marL="35560" marR="35560" marT="0" marB="0" anchor="ctr"/>
                </a:tc>
                <a:tc>
                  <a:txBody>
                    <a:bodyPr/>
                    <a:lstStyle/>
                    <a:p>
                      <a:pPr>
                        <a:spcAft>
                          <a:spcPts val="0"/>
                        </a:spcAft>
                      </a:pPr>
                      <a:r>
                        <a:rPr lang="en-GB" sz="1800" dirty="0">
                          <a:effectLst/>
                        </a:rPr>
                        <a:t>Implementation of master curricula</a:t>
                      </a:r>
                      <a:endParaRPr lang="bs-Latn-BA" sz="2000" dirty="0">
                        <a:solidFill>
                          <a:srgbClr val="000000"/>
                        </a:solidFill>
                        <a:effectLst/>
                        <a:latin typeface="Myriad Pro"/>
                        <a:ea typeface="Times New Roman"/>
                        <a:cs typeface="Myriad Pro"/>
                      </a:endParaRPr>
                    </a:p>
                  </a:txBody>
                  <a:tcPr marL="35560" marR="35560" marT="0" marB="0"/>
                </a:tc>
                <a:tc>
                  <a:txBody>
                    <a:bodyPr/>
                    <a:lstStyle/>
                    <a:p>
                      <a:pPr algn="ctr">
                        <a:spcAft>
                          <a:spcPts val="0"/>
                        </a:spcAft>
                      </a:pPr>
                      <a:endParaRPr lang="bs-Latn-BA" sz="1100" dirty="0">
                        <a:effectLst/>
                        <a:latin typeface="Calibri"/>
                        <a:ea typeface="Calibri"/>
                        <a:cs typeface="Arial"/>
                      </a:endParaRPr>
                    </a:p>
                  </a:txBody>
                  <a:tcPr marL="35560" marR="35560" marT="0" marB="0" anchor="ctr"/>
                </a:tc>
                <a:tc>
                  <a:txBody>
                    <a:bodyPr/>
                    <a:lstStyle/>
                    <a:p>
                      <a:pPr algn="ctr">
                        <a:spcAft>
                          <a:spcPts val="0"/>
                        </a:spcAft>
                      </a:pPr>
                      <a:r>
                        <a:rPr lang="en-GB" sz="1100" dirty="0">
                          <a:effectLst/>
                        </a:rPr>
                        <a:t>0</a:t>
                      </a:r>
                      <a:endParaRPr lang="bs-Latn-BA" sz="1100" dirty="0">
                        <a:effectLst/>
                        <a:latin typeface="Calibri"/>
                        <a:ea typeface="Calibri"/>
                        <a:cs typeface="Arial"/>
                      </a:endParaRPr>
                    </a:p>
                  </a:txBody>
                  <a:tcPr marL="35560" marR="35560" marT="0" marB="0" anchor="ctr"/>
                </a:tc>
                <a:tc>
                  <a:txBody>
                    <a:bodyPr/>
                    <a:lstStyle/>
                    <a:p>
                      <a:pPr algn="ctr">
                        <a:spcAft>
                          <a:spcPts val="0"/>
                        </a:spcAft>
                      </a:pPr>
                      <a:r>
                        <a:rPr lang="bs-Latn-BA" sz="1100" dirty="0" smtClean="0">
                          <a:effectLst/>
                          <a:latin typeface="Calibri"/>
                          <a:ea typeface="Calibri"/>
                          <a:cs typeface="Arial"/>
                        </a:rPr>
                        <a:t>30</a:t>
                      </a:r>
                      <a:endParaRPr lang="bs-Latn-BA" sz="1100" dirty="0">
                        <a:effectLst/>
                        <a:latin typeface="Calibri"/>
                        <a:ea typeface="Calibri"/>
                        <a:cs typeface="Arial"/>
                      </a:endParaRPr>
                    </a:p>
                  </a:txBody>
                  <a:tcPr marL="35560" marR="35560" marT="0" marB="0" anchor="ctr"/>
                </a:tc>
              </a:tr>
              <a:tr h="363141">
                <a:tc>
                  <a:txBody>
                    <a:bodyPr/>
                    <a:lstStyle/>
                    <a:p>
                      <a:pPr marL="252095" indent="-252095" algn="ctr">
                        <a:spcAft>
                          <a:spcPts val="0"/>
                        </a:spcAft>
                        <a:tabLst>
                          <a:tab pos="252095" algn="l"/>
                        </a:tabLst>
                      </a:pPr>
                      <a:r>
                        <a:rPr lang="en-GB" sz="1800" dirty="0">
                          <a:effectLst/>
                        </a:rPr>
                        <a:t>4.3</a:t>
                      </a:r>
                      <a:endParaRPr lang="bs-Latn-BA" sz="1800" dirty="0">
                        <a:effectLst/>
                        <a:latin typeface="Calibri"/>
                        <a:ea typeface="Calibri"/>
                        <a:cs typeface="Arial"/>
                      </a:endParaRPr>
                    </a:p>
                  </a:txBody>
                  <a:tcPr marL="35560" marR="35560" marT="0" marB="0" anchor="ctr"/>
                </a:tc>
                <a:tc>
                  <a:txBody>
                    <a:bodyPr/>
                    <a:lstStyle/>
                    <a:p>
                      <a:pPr>
                        <a:spcAft>
                          <a:spcPts val="0"/>
                        </a:spcAft>
                      </a:pPr>
                      <a:r>
                        <a:rPr lang="en-GB" sz="1800">
                          <a:effectLst/>
                        </a:rPr>
                        <a:t>Implementation of students’ internships </a:t>
                      </a:r>
                      <a:endParaRPr lang="bs-Latn-BA" sz="2000">
                        <a:solidFill>
                          <a:srgbClr val="000000"/>
                        </a:solidFill>
                        <a:effectLst/>
                        <a:latin typeface="Myriad Pro"/>
                        <a:ea typeface="Times New Roman"/>
                        <a:cs typeface="Myriad Pro"/>
                      </a:endParaRPr>
                    </a:p>
                  </a:txBody>
                  <a:tcPr marL="35560" marR="35560" marT="0" marB="0"/>
                </a:tc>
                <a:tc>
                  <a:txBody>
                    <a:bodyPr/>
                    <a:lstStyle/>
                    <a:p>
                      <a:pPr algn="ctr">
                        <a:spcAft>
                          <a:spcPts val="0"/>
                        </a:spcAft>
                      </a:pPr>
                      <a:endParaRPr lang="bs-Latn-BA" sz="1100" dirty="0">
                        <a:effectLst/>
                        <a:latin typeface="Calibri"/>
                        <a:ea typeface="Calibri"/>
                        <a:cs typeface="Arial"/>
                      </a:endParaRPr>
                    </a:p>
                  </a:txBody>
                  <a:tcPr marL="35560" marR="35560" marT="0" marB="0" anchor="ctr"/>
                </a:tc>
                <a:tc>
                  <a:txBody>
                    <a:bodyPr/>
                    <a:lstStyle/>
                    <a:p>
                      <a:pPr algn="ctr">
                        <a:spcAft>
                          <a:spcPts val="0"/>
                        </a:spcAft>
                      </a:pPr>
                      <a:r>
                        <a:rPr lang="en-GB" sz="1100" dirty="0">
                          <a:effectLst/>
                        </a:rPr>
                        <a:t>0</a:t>
                      </a:r>
                      <a:endParaRPr lang="bs-Latn-BA" sz="1100" dirty="0">
                        <a:effectLst/>
                        <a:latin typeface="Calibri"/>
                        <a:ea typeface="Calibri"/>
                        <a:cs typeface="Arial"/>
                      </a:endParaRPr>
                    </a:p>
                  </a:txBody>
                  <a:tcPr marL="35560" marR="35560" marT="0" marB="0" anchor="ctr"/>
                </a:tc>
                <a:tc>
                  <a:txBody>
                    <a:bodyPr/>
                    <a:lstStyle/>
                    <a:p>
                      <a:pPr algn="ctr">
                        <a:spcAft>
                          <a:spcPts val="0"/>
                        </a:spcAft>
                      </a:pPr>
                      <a:r>
                        <a:rPr lang="bs-Latn-BA" sz="1100" dirty="0" smtClean="0">
                          <a:effectLst/>
                          <a:latin typeface="Calibri"/>
                          <a:ea typeface="Calibri"/>
                          <a:cs typeface="Arial"/>
                        </a:rPr>
                        <a:t>12</a:t>
                      </a:r>
                      <a:endParaRPr lang="bs-Latn-BA" sz="1100" dirty="0">
                        <a:effectLst/>
                        <a:latin typeface="Calibri"/>
                        <a:ea typeface="Calibri"/>
                        <a:cs typeface="Arial"/>
                      </a:endParaRPr>
                    </a:p>
                  </a:txBody>
                  <a:tcPr marL="35560" marR="35560" marT="0" marB="0" anchor="ctr"/>
                </a:tc>
              </a:tr>
              <a:tr h="663455">
                <a:tc>
                  <a:txBody>
                    <a:bodyPr/>
                    <a:lstStyle/>
                    <a:p>
                      <a:pPr marL="252095" indent="-252095" algn="ctr">
                        <a:spcAft>
                          <a:spcPts val="0"/>
                        </a:spcAft>
                        <a:tabLst>
                          <a:tab pos="252095" algn="l"/>
                        </a:tabLst>
                      </a:pPr>
                      <a:r>
                        <a:rPr lang="en-GB" sz="1800" dirty="0">
                          <a:solidFill>
                            <a:srgbClr val="FF0000"/>
                          </a:solidFill>
                          <a:effectLst/>
                        </a:rPr>
                        <a:t>4.4</a:t>
                      </a:r>
                      <a:endParaRPr lang="bs-Latn-BA" sz="1800" dirty="0">
                        <a:solidFill>
                          <a:srgbClr val="FF0000"/>
                        </a:solidFill>
                        <a:effectLst/>
                        <a:latin typeface="Calibri"/>
                        <a:ea typeface="Calibri"/>
                        <a:cs typeface="Arial"/>
                      </a:endParaRPr>
                    </a:p>
                  </a:txBody>
                  <a:tcPr marL="35560" marR="35560" marT="0" marB="0" anchor="ctr"/>
                </a:tc>
                <a:tc>
                  <a:txBody>
                    <a:bodyPr/>
                    <a:lstStyle/>
                    <a:p>
                      <a:pPr>
                        <a:spcAft>
                          <a:spcPts val="0"/>
                        </a:spcAft>
                      </a:pPr>
                      <a:r>
                        <a:rPr lang="en-GB" sz="1800" dirty="0">
                          <a:solidFill>
                            <a:srgbClr val="FF0000"/>
                          </a:solidFill>
                          <a:effectLst/>
                        </a:rPr>
                        <a:t>Implementation of trainings for citizens and public sector</a:t>
                      </a:r>
                      <a:endParaRPr lang="bs-Latn-BA" sz="1800" dirty="0">
                        <a:solidFill>
                          <a:srgbClr val="FF0000"/>
                        </a:solidFill>
                        <a:effectLst/>
                        <a:latin typeface="Calibri"/>
                        <a:ea typeface="Calibri"/>
                        <a:cs typeface="Arial"/>
                      </a:endParaRPr>
                    </a:p>
                  </a:txBody>
                  <a:tcPr marL="35560" marR="35560" marT="0" marB="0"/>
                </a:tc>
                <a:tc>
                  <a:txBody>
                    <a:bodyPr/>
                    <a:lstStyle/>
                    <a:p>
                      <a:pPr algn="ctr">
                        <a:spcAft>
                          <a:spcPts val="0"/>
                        </a:spcAft>
                      </a:pPr>
                      <a:endParaRPr lang="bs-Latn-BA" sz="1100" dirty="0">
                        <a:solidFill>
                          <a:srgbClr val="FF0000"/>
                        </a:solidFill>
                        <a:effectLst/>
                        <a:latin typeface="Calibri"/>
                        <a:ea typeface="Calibri"/>
                        <a:cs typeface="Arial"/>
                      </a:endParaRPr>
                    </a:p>
                  </a:txBody>
                  <a:tcPr marL="35560" marR="35560" marT="0" marB="0" anchor="ctr"/>
                </a:tc>
                <a:tc>
                  <a:txBody>
                    <a:bodyPr/>
                    <a:lstStyle/>
                    <a:p>
                      <a:pPr algn="ctr">
                        <a:spcAft>
                          <a:spcPts val="0"/>
                        </a:spcAft>
                      </a:pPr>
                      <a:r>
                        <a:rPr lang="en-GB" sz="1100" dirty="0">
                          <a:solidFill>
                            <a:srgbClr val="FF0000"/>
                          </a:solidFill>
                          <a:effectLst/>
                        </a:rPr>
                        <a:t>6</a:t>
                      </a:r>
                      <a:endParaRPr lang="bs-Latn-BA" sz="1100" dirty="0">
                        <a:solidFill>
                          <a:srgbClr val="FF0000"/>
                        </a:solidFill>
                        <a:effectLst/>
                        <a:latin typeface="Calibri"/>
                        <a:ea typeface="Calibri"/>
                        <a:cs typeface="Arial"/>
                      </a:endParaRPr>
                    </a:p>
                  </a:txBody>
                  <a:tcPr marL="35560" marR="35560" marT="0" marB="0" anchor="ctr"/>
                </a:tc>
                <a:tc>
                  <a:txBody>
                    <a:bodyPr/>
                    <a:lstStyle/>
                    <a:p>
                      <a:pPr algn="ctr">
                        <a:spcAft>
                          <a:spcPts val="0"/>
                        </a:spcAft>
                      </a:pPr>
                      <a:r>
                        <a:rPr lang="bs-Latn-BA" sz="1100" dirty="0" smtClean="0">
                          <a:solidFill>
                            <a:srgbClr val="FF0000"/>
                          </a:solidFill>
                          <a:effectLst/>
                          <a:latin typeface="Calibri"/>
                          <a:ea typeface="Calibri"/>
                          <a:cs typeface="Arial"/>
                        </a:rPr>
                        <a:t>12</a:t>
                      </a:r>
                      <a:endParaRPr lang="bs-Latn-BA" sz="1100" dirty="0">
                        <a:solidFill>
                          <a:srgbClr val="FF0000"/>
                        </a:solidFill>
                        <a:effectLst/>
                        <a:latin typeface="Calibri"/>
                        <a:ea typeface="Calibri"/>
                        <a:cs typeface="Arial"/>
                      </a:endParaRPr>
                    </a:p>
                  </a:txBody>
                  <a:tcPr marL="35560" marR="35560" marT="0" marB="0" anchor="ctr"/>
                </a:tc>
              </a:tr>
              <a:tr h="363141">
                <a:tc>
                  <a:txBody>
                    <a:bodyPr/>
                    <a:lstStyle/>
                    <a:p>
                      <a:pPr marL="252095" indent="-252095" algn="ctr">
                        <a:spcAft>
                          <a:spcPts val="0"/>
                        </a:spcAft>
                        <a:tabLst>
                          <a:tab pos="252095" algn="l"/>
                        </a:tabLst>
                      </a:pPr>
                      <a:r>
                        <a:rPr lang="en-GB" sz="1800" dirty="0">
                          <a:effectLst/>
                        </a:rPr>
                        <a:t>4.5</a:t>
                      </a:r>
                      <a:endParaRPr lang="bs-Latn-BA" sz="1800" dirty="0">
                        <a:effectLst/>
                        <a:latin typeface="Calibri"/>
                        <a:ea typeface="Calibri"/>
                        <a:cs typeface="Arial"/>
                      </a:endParaRPr>
                    </a:p>
                  </a:txBody>
                  <a:tcPr marL="35560" marR="35560" marT="0" marB="0" anchor="ctr"/>
                </a:tc>
                <a:tc>
                  <a:txBody>
                    <a:bodyPr/>
                    <a:lstStyle/>
                    <a:p>
                      <a:pPr>
                        <a:spcAft>
                          <a:spcPts val="0"/>
                        </a:spcAft>
                      </a:pPr>
                      <a:r>
                        <a:rPr lang="en-GB" sz="1800" dirty="0">
                          <a:effectLst/>
                        </a:rPr>
                        <a:t>Self-evaluation of master curricula</a:t>
                      </a:r>
                      <a:endParaRPr lang="bs-Latn-BA" sz="2000" dirty="0">
                        <a:solidFill>
                          <a:srgbClr val="000000"/>
                        </a:solidFill>
                        <a:effectLst/>
                        <a:latin typeface="Myriad Pro"/>
                        <a:ea typeface="Times New Roman"/>
                        <a:cs typeface="Myriad Pro"/>
                      </a:endParaRPr>
                    </a:p>
                  </a:txBody>
                  <a:tcPr marL="35560" marR="35560" marT="0" marB="0"/>
                </a:tc>
                <a:tc>
                  <a:txBody>
                    <a:bodyPr/>
                    <a:lstStyle/>
                    <a:p>
                      <a:pPr algn="ctr">
                        <a:spcAft>
                          <a:spcPts val="0"/>
                        </a:spcAft>
                      </a:pPr>
                      <a:endParaRPr lang="bs-Latn-BA" sz="1100" dirty="0">
                        <a:effectLst/>
                        <a:latin typeface="Calibri"/>
                        <a:ea typeface="Calibri"/>
                        <a:cs typeface="Arial"/>
                      </a:endParaRPr>
                    </a:p>
                  </a:txBody>
                  <a:tcPr marL="35560" marR="35560" marT="0" marB="0" anchor="ctr"/>
                </a:tc>
                <a:tc>
                  <a:txBody>
                    <a:bodyPr/>
                    <a:lstStyle/>
                    <a:p>
                      <a:pPr algn="ctr">
                        <a:spcAft>
                          <a:spcPts val="0"/>
                        </a:spcAft>
                      </a:pPr>
                      <a:r>
                        <a:rPr lang="bs-Latn-BA" sz="1100" dirty="0" smtClean="0">
                          <a:effectLst/>
                        </a:rPr>
                        <a:t>0</a:t>
                      </a:r>
                      <a:endParaRPr lang="bs-Latn-BA" sz="1100" dirty="0">
                        <a:effectLst/>
                        <a:latin typeface="Calibri"/>
                        <a:ea typeface="Calibri"/>
                        <a:cs typeface="Arial"/>
                      </a:endParaRPr>
                    </a:p>
                  </a:txBody>
                  <a:tcPr marL="35560" marR="35560" marT="0" marB="0" anchor="ctr"/>
                </a:tc>
                <a:tc>
                  <a:txBody>
                    <a:bodyPr/>
                    <a:lstStyle/>
                    <a:p>
                      <a:pPr algn="ctr">
                        <a:spcAft>
                          <a:spcPts val="0"/>
                        </a:spcAft>
                      </a:pPr>
                      <a:r>
                        <a:rPr lang="bs-Latn-BA" sz="1100" dirty="0" smtClean="0">
                          <a:effectLst/>
                          <a:latin typeface="Calibri"/>
                          <a:ea typeface="Calibri"/>
                          <a:cs typeface="Arial"/>
                        </a:rPr>
                        <a:t>8</a:t>
                      </a:r>
                      <a:endParaRPr lang="bs-Latn-BA" sz="1100" dirty="0">
                        <a:effectLst/>
                        <a:latin typeface="Calibri"/>
                        <a:ea typeface="Calibri"/>
                        <a:cs typeface="Arial"/>
                      </a:endParaRPr>
                    </a:p>
                  </a:txBody>
                  <a:tcPr marL="35560" marR="35560" marT="0" marB="0" anchor="ctr"/>
                </a:tc>
              </a:tr>
              <a:tr h="363141">
                <a:tc>
                  <a:txBody>
                    <a:bodyPr/>
                    <a:lstStyle/>
                    <a:p>
                      <a:pPr marL="252095" indent="-252095" algn="ctr">
                        <a:spcAft>
                          <a:spcPts val="0"/>
                        </a:spcAft>
                        <a:tabLst>
                          <a:tab pos="252095" algn="l"/>
                        </a:tabLst>
                      </a:pPr>
                      <a:r>
                        <a:rPr lang="en-GB" sz="1800" dirty="0">
                          <a:solidFill>
                            <a:srgbClr val="FF0000"/>
                          </a:solidFill>
                          <a:effectLst/>
                          <a:latin typeface="Calibri"/>
                          <a:ea typeface="Calibri"/>
                          <a:cs typeface="Arial"/>
                        </a:rPr>
                        <a:t>4.6</a:t>
                      </a:r>
                      <a:endParaRPr lang="bs-Latn-BA" sz="1800" dirty="0">
                        <a:solidFill>
                          <a:srgbClr val="FF0000"/>
                        </a:solidFill>
                        <a:effectLst/>
                        <a:latin typeface="Calibri"/>
                        <a:ea typeface="Calibri"/>
                        <a:cs typeface="Arial"/>
                      </a:endParaRPr>
                    </a:p>
                  </a:txBody>
                  <a:tcPr marL="35560" marR="35560" marT="0" marB="0" anchor="ctr"/>
                </a:tc>
                <a:tc>
                  <a:txBody>
                    <a:bodyPr/>
                    <a:lstStyle/>
                    <a:p>
                      <a:pPr>
                        <a:spcAft>
                          <a:spcPts val="0"/>
                        </a:spcAft>
                      </a:pPr>
                      <a:r>
                        <a:rPr lang="en-GB" sz="1800" dirty="0">
                          <a:solidFill>
                            <a:srgbClr val="FF0000"/>
                          </a:solidFill>
                          <a:effectLst/>
                          <a:latin typeface="Calibri"/>
                          <a:ea typeface="Times New Roman"/>
                          <a:cs typeface="Times New Roman"/>
                        </a:rPr>
                        <a:t>Self-evaluation of trainings for citizens and public sector</a:t>
                      </a:r>
                      <a:endParaRPr lang="bs-Latn-BA" sz="1800" dirty="0">
                        <a:solidFill>
                          <a:srgbClr val="FF0000"/>
                        </a:solidFill>
                        <a:effectLst/>
                        <a:latin typeface="Myriad Pro"/>
                        <a:ea typeface="Times New Roman"/>
                        <a:cs typeface="Myriad Pro"/>
                      </a:endParaRPr>
                    </a:p>
                  </a:txBody>
                  <a:tcPr marL="35560" marR="35560" marT="0" marB="0"/>
                </a:tc>
                <a:tc>
                  <a:txBody>
                    <a:bodyPr/>
                    <a:lstStyle/>
                    <a:p>
                      <a:pPr algn="ctr">
                        <a:spcAft>
                          <a:spcPts val="0"/>
                        </a:spcAft>
                      </a:pPr>
                      <a:endParaRPr lang="bs-Latn-BA" sz="1100" dirty="0">
                        <a:solidFill>
                          <a:srgbClr val="FF0000"/>
                        </a:solidFill>
                        <a:effectLst/>
                        <a:latin typeface="Calibri"/>
                        <a:ea typeface="Calibri"/>
                        <a:cs typeface="Arial"/>
                      </a:endParaRPr>
                    </a:p>
                  </a:txBody>
                  <a:tcPr marL="35560" marR="35560" marT="0" marB="0" anchor="ctr"/>
                </a:tc>
                <a:tc>
                  <a:txBody>
                    <a:bodyPr/>
                    <a:lstStyle/>
                    <a:p>
                      <a:pPr algn="ctr">
                        <a:spcAft>
                          <a:spcPts val="0"/>
                        </a:spcAft>
                      </a:pPr>
                      <a:r>
                        <a:rPr lang="bs-Latn-BA" sz="1100" dirty="0" smtClean="0">
                          <a:solidFill>
                            <a:srgbClr val="FF0000"/>
                          </a:solidFill>
                          <a:effectLst/>
                          <a:latin typeface="Calibri"/>
                          <a:ea typeface="Calibri"/>
                          <a:cs typeface="Arial"/>
                        </a:rPr>
                        <a:t>2</a:t>
                      </a:r>
                      <a:endParaRPr lang="bs-Latn-BA" sz="1100" dirty="0">
                        <a:solidFill>
                          <a:srgbClr val="FF0000"/>
                        </a:solidFill>
                        <a:effectLst/>
                        <a:latin typeface="Calibri"/>
                        <a:ea typeface="Calibri"/>
                        <a:cs typeface="Arial"/>
                      </a:endParaRPr>
                    </a:p>
                  </a:txBody>
                  <a:tcPr marL="35560" marR="35560" marT="0" marB="0" anchor="ctr"/>
                </a:tc>
                <a:tc>
                  <a:txBody>
                    <a:bodyPr/>
                    <a:lstStyle/>
                    <a:p>
                      <a:pPr algn="ctr">
                        <a:spcAft>
                          <a:spcPts val="0"/>
                        </a:spcAft>
                      </a:pPr>
                      <a:r>
                        <a:rPr lang="bs-Latn-BA" sz="1100" dirty="0" smtClean="0">
                          <a:solidFill>
                            <a:srgbClr val="FF0000"/>
                          </a:solidFill>
                          <a:effectLst/>
                          <a:latin typeface="Calibri"/>
                          <a:ea typeface="Calibri"/>
                          <a:cs typeface="Arial"/>
                        </a:rPr>
                        <a:t>3</a:t>
                      </a:r>
                      <a:endParaRPr lang="bs-Latn-BA" sz="1100" dirty="0">
                        <a:solidFill>
                          <a:srgbClr val="FF0000"/>
                        </a:solidFill>
                        <a:effectLst/>
                        <a:latin typeface="Calibri"/>
                        <a:ea typeface="Calibri"/>
                        <a:cs typeface="Arial"/>
                      </a:endParaRPr>
                    </a:p>
                  </a:txBody>
                  <a:tcPr marL="35560" marR="35560" marT="0" marB="0" anchor="ctr"/>
                </a:tc>
              </a:tr>
            </a:tbl>
          </a:graphicData>
        </a:graphic>
      </p:graphicFrame>
    </p:spTree>
    <p:extLst>
      <p:ext uri="{BB962C8B-B14F-4D97-AF65-F5344CB8AC3E}">
        <p14:creationId xmlns:p14="http://schemas.microsoft.com/office/powerpoint/2010/main" val="1343684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3</a:t>
            </a:fld>
            <a:endParaRPr lang="en-US"/>
          </a:p>
        </p:txBody>
      </p:sp>
      <p:pic>
        <p:nvPicPr>
          <p:cNvPr id="11" name="Picture 10"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2" name="Picture 11" descr="eu_flag_co_funded_pos_[rgb]_right.jpg"/>
          <p:cNvPicPr/>
          <p:nvPr/>
        </p:nvPicPr>
        <p:blipFill>
          <a:blip r:embed="rId3" cstate="print"/>
          <a:stretch>
            <a:fillRect/>
          </a:stretch>
        </p:blipFill>
        <p:spPr>
          <a:xfrm>
            <a:off x="7467600" y="152400"/>
            <a:ext cx="1676400" cy="409575"/>
          </a:xfrm>
          <a:prstGeom prst="rect">
            <a:avLst/>
          </a:prstGeom>
        </p:spPr>
      </p:pic>
      <p:sp>
        <p:nvSpPr>
          <p:cNvPr id="3" name="Title 2"/>
          <p:cNvSpPr>
            <a:spLocks noGrp="1"/>
          </p:cNvSpPr>
          <p:nvPr>
            <p:ph type="title"/>
          </p:nvPr>
        </p:nvSpPr>
        <p:spPr>
          <a:xfrm>
            <a:off x="457200" y="533399"/>
            <a:ext cx="8229600" cy="1143000"/>
          </a:xfrm>
        </p:spPr>
        <p:txBody>
          <a:bodyPr>
            <a:normAutofit fontScale="90000"/>
          </a:bodyPr>
          <a:lstStyle/>
          <a:p>
            <a:r>
              <a:rPr lang="bs-Latn-BA" sz="3600" dirty="0"/>
              <a:t>Description </a:t>
            </a:r>
            <a:r>
              <a:rPr lang="bs-Latn-BA" sz="3600" dirty="0" smtClean="0"/>
              <a:t>of WP </a:t>
            </a:r>
            <a:r>
              <a:rPr lang="bs-Latn-BA" sz="3600" dirty="0" smtClean="0"/>
              <a:t>4</a:t>
            </a:r>
            <a:br>
              <a:rPr lang="bs-Latn-BA" sz="3600" dirty="0" smtClean="0"/>
            </a:br>
            <a:r>
              <a:rPr lang="bs-Latn-BA" sz="3600" dirty="0" smtClean="0"/>
              <a:t>A.</a:t>
            </a:r>
            <a:r>
              <a:rPr lang="bs-Latn-BA" sz="3600" dirty="0" smtClean="0"/>
              <a:t>4.1</a:t>
            </a:r>
            <a:endParaRPr lang="bs-Latn-BA" sz="3600" dirty="0"/>
          </a:p>
        </p:txBody>
      </p:sp>
      <p:sp>
        <p:nvSpPr>
          <p:cNvPr id="4" name="Content Placeholder 3"/>
          <p:cNvSpPr>
            <a:spLocks noGrp="1"/>
          </p:cNvSpPr>
          <p:nvPr>
            <p:ph idx="1"/>
          </p:nvPr>
        </p:nvSpPr>
        <p:spPr>
          <a:xfrm>
            <a:off x="457200" y="1905000"/>
            <a:ext cx="8229600" cy="4221163"/>
          </a:xfrm>
        </p:spPr>
        <p:txBody>
          <a:bodyPr>
            <a:normAutofit fontScale="62500" lnSpcReduction="20000"/>
          </a:bodyPr>
          <a:lstStyle/>
          <a:p>
            <a:r>
              <a:rPr lang="en-GB" dirty="0"/>
              <a:t>In this WP students will enrol to master studies in the field of risk management of natural disasters. The enrolment will be conducted according to the legal WB HEIs procedures with precise definition of the enrolment conditions. </a:t>
            </a:r>
            <a:endParaRPr lang="bs-Latn-BA" dirty="0" smtClean="0"/>
          </a:p>
          <a:p>
            <a:r>
              <a:rPr lang="en-GB" dirty="0" smtClean="0"/>
              <a:t>The </a:t>
            </a:r>
            <a:r>
              <a:rPr lang="en-GB" dirty="0"/>
              <a:t>studies will comprise teaching, learning, exercising, evaluation and examinations. During this process students will have opportunity learn in the newly formed and equipped laboratories</a:t>
            </a:r>
            <a:r>
              <a:rPr lang="en-GB" dirty="0" smtClean="0"/>
              <a:t>.</a:t>
            </a:r>
            <a:endParaRPr lang="bs-Latn-BA" dirty="0" smtClean="0"/>
          </a:p>
          <a:p>
            <a:r>
              <a:rPr lang="en-GB" dirty="0" smtClean="0"/>
              <a:t>Certain </a:t>
            </a:r>
            <a:r>
              <a:rPr lang="en-GB" dirty="0"/>
              <a:t>number of students from each WB HEI will visit EU partner HEIs, attend lectures and compare their acquired knowledge with the knowledge and skills of colleagues from EU. </a:t>
            </a:r>
            <a:endParaRPr lang="bs-Latn-BA" dirty="0"/>
          </a:p>
          <a:p>
            <a:r>
              <a:rPr lang="en-GB" dirty="0"/>
              <a:t>Self-evaluation on quality of master curricula will be regularly performed</a:t>
            </a:r>
            <a:endParaRPr lang="bs-Latn-BA" dirty="0"/>
          </a:p>
          <a:p>
            <a:r>
              <a:rPr lang="en-GB" dirty="0"/>
              <a:t>To the newly enrolled students will be offered student internships at the WB partner institutions </a:t>
            </a:r>
            <a:r>
              <a:rPr lang="en-GB" dirty="0" err="1"/>
              <a:t>andwithin</a:t>
            </a:r>
            <a:r>
              <a:rPr lang="en-GB" dirty="0"/>
              <a:t> the entities from public sector. </a:t>
            </a:r>
            <a:endParaRPr lang="bs-Latn-BA" dirty="0" smtClean="0"/>
          </a:p>
          <a:p>
            <a:r>
              <a:rPr lang="en-GB" dirty="0" smtClean="0"/>
              <a:t>The </a:t>
            </a:r>
            <a:r>
              <a:rPr lang="en-GB" dirty="0"/>
              <a:t>number of ECTS for this activity will be harmonised with international recommendation and National accreditation body rules. </a:t>
            </a:r>
            <a:endParaRPr lang="bs-Latn-BA" dirty="0"/>
          </a:p>
          <a:p>
            <a:endParaRPr lang="bs-Latn-BA" dirty="0"/>
          </a:p>
        </p:txBody>
      </p:sp>
    </p:spTree>
    <p:extLst>
      <p:ext uri="{BB962C8B-B14F-4D97-AF65-F5344CB8AC3E}">
        <p14:creationId xmlns:p14="http://schemas.microsoft.com/office/powerpoint/2010/main" val="1634763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4</a:t>
            </a:fld>
            <a:endParaRPr lang="en-US"/>
          </a:p>
        </p:txBody>
      </p:sp>
      <p:pic>
        <p:nvPicPr>
          <p:cNvPr id="11" name="Picture 10"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2" name="Picture 11" descr="eu_flag_co_funded_pos_[rgb]_right.jpg"/>
          <p:cNvPicPr/>
          <p:nvPr/>
        </p:nvPicPr>
        <p:blipFill>
          <a:blip r:embed="rId3" cstate="print"/>
          <a:stretch>
            <a:fillRect/>
          </a:stretch>
        </p:blipFill>
        <p:spPr>
          <a:xfrm>
            <a:off x="7467600" y="152400"/>
            <a:ext cx="1676400" cy="409575"/>
          </a:xfrm>
          <a:prstGeom prst="rect">
            <a:avLst/>
          </a:prstGeom>
        </p:spPr>
      </p:pic>
      <p:sp>
        <p:nvSpPr>
          <p:cNvPr id="3" name="Content Placeholder 2"/>
          <p:cNvSpPr>
            <a:spLocks noGrp="1"/>
          </p:cNvSpPr>
          <p:nvPr>
            <p:ph idx="1"/>
          </p:nvPr>
        </p:nvSpPr>
        <p:spPr>
          <a:xfrm>
            <a:off x="457200" y="2103437"/>
            <a:ext cx="8229600" cy="4525963"/>
          </a:xfrm>
        </p:spPr>
        <p:txBody>
          <a:bodyPr>
            <a:normAutofit/>
          </a:bodyPr>
          <a:lstStyle/>
          <a:p>
            <a:r>
              <a:rPr lang="en-GB" sz="1800" dirty="0"/>
              <a:t>The educational trainings will be organized for citizens and public sector in the field of risk management of natural disasters with aim to raise awareness about risks of natural disasters. </a:t>
            </a:r>
            <a:endParaRPr lang="bs-Latn-BA" sz="1800" dirty="0" smtClean="0"/>
          </a:p>
          <a:p>
            <a:r>
              <a:rPr lang="en-GB" sz="1800" dirty="0" smtClean="0"/>
              <a:t>Self-</a:t>
            </a:r>
            <a:r>
              <a:rPr lang="bs-Latn-BA" sz="1800" dirty="0" smtClean="0"/>
              <a:t>e</a:t>
            </a:r>
            <a:r>
              <a:rPr lang="en-GB" sz="1800" dirty="0" smtClean="0"/>
              <a:t>valuation </a:t>
            </a:r>
            <a:r>
              <a:rPr lang="en-GB" sz="1800" dirty="0"/>
              <a:t>of the trainings’ quality is planned</a:t>
            </a:r>
            <a:r>
              <a:rPr lang="en-GB" sz="1800" dirty="0" smtClean="0"/>
              <a:t>.</a:t>
            </a:r>
            <a:endParaRPr lang="bs-Latn-BA" sz="1800" dirty="0" smtClean="0"/>
          </a:p>
          <a:p>
            <a:r>
              <a:rPr lang="en-GB" sz="1800" dirty="0" smtClean="0"/>
              <a:t>The </a:t>
            </a:r>
            <a:r>
              <a:rPr lang="en-GB" sz="1800" dirty="0"/>
              <a:t>participants will be informed by online media and newspaper about the terms and contents of trainings. </a:t>
            </a:r>
            <a:endParaRPr lang="bs-Latn-BA" sz="1800" dirty="0" smtClean="0"/>
          </a:p>
          <a:p>
            <a:r>
              <a:rPr lang="en-GB" sz="1800" dirty="0" smtClean="0"/>
              <a:t>The </a:t>
            </a:r>
            <a:r>
              <a:rPr lang="en-GB" sz="1800" dirty="0"/>
              <a:t>trainings for citizens and public sector in NDRM will be delivered in the </a:t>
            </a:r>
            <a:r>
              <a:rPr lang="en-GB" sz="1800" dirty="0" err="1"/>
              <a:t>centers</a:t>
            </a:r>
            <a:r>
              <a:rPr lang="en-GB" sz="1800" dirty="0"/>
              <a:t> for lifelong learning at universities (where it is applicable) and the certificate of acquiring the key skills in NDRM will be issued at the end of training completion.</a:t>
            </a:r>
            <a:endParaRPr lang="bs-Latn-BA" sz="1800" dirty="0"/>
          </a:p>
          <a:p>
            <a:endParaRPr lang="bs-Latn-BA" sz="1800" dirty="0"/>
          </a:p>
        </p:txBody>
      </p:sp>
      <p:sp>
        <p:nvSpPr>
          <p:cNvPr id="13" name="Title 2"/>
          <p:cNvSpPr>
            <a:spLocks noGrp="1"/>
          </p:cNvSpPr>
          <p:nvPr>
            <p:ph type="title"/>
          </p:nvPr>
        </p:nvSpPr>
        <p:spPr>
          <a:xfrm>
            <a:off x="457200" y="1066801"/>
            <a:ext cx="8229600" cy="838199"/>
          </a:xfrm>
        </p:spPr>
        <p:txBody>
          <a:bodyPr>
            <a:normAutofit fontScale="90000"/>
          </a:bodyPr>
          <a:lstStyle/>
          <a:p>
            <a:r>
              <a:rPr lang="bs-Latn-BA" sz="3600" dirty="0"/>
              <a:t>Description </a:t>
            </a:r>
            <a:r>
              <a:rPr lang="bs-Latn-BA" sz="3600" dirty="0" smtClean="0"/>
              <a:t>of WP </a:t>
            </a:r>
            <a:r>
              <a:rPr lang="bs-Latn-BA" sz="3600" dirty="0" smtClean="0"/>
              <a:t>4</a:t>
            </a:r>
            <a:br>
              <a:rPr lang="bs-Latn-BA" sz="3600" dirty="0" smtClean="0"/>
            </a:br>
            <a:r>
              <a:rPr lang="bs-Latn-BA" sz="3600" dirty="0" smtClean="0"/>
              <a:t>A.4.3</a:t>
            </a:r>
            <a:br>
              <a:rPr lang="bs-Latn-BA" sz="3600" dirty="0" smtClean="0"/>
            </a:br>
            <a:endParaRPr lang="bs-Latn-BA" sz="3600" dirty="0"/>
          </a:p>
        </p:txBody>
      </p:sp>
    </p:spTree>
    <p:extLst>
      <p:ext uri="{BB962C8B-B14F-4D97-AF65-F5344CB8AC3E}">
        <p14:creationId xmlns:p14="http://schemas.microsoft.com/office/powerpoint/2010/main" val="3479742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749300"/>
          </a:xfrm>
        </p:spPr>
        <p:txBody>
          <a:bodyPr>
            <a:noAutofit/>
          </a:bodyPr>
          <a:lstStyle/>
          <a:p>
            <a:r>
              <a:rPr lang="bs-Latn-BA" sz="2800" dirty="0" smtClean="0"/>
              <a:t>Assumptions and risks related to the I</a:t>
            </a:r>
            <a:r>
              <a:rPr lang="en-GB" sz="2800" dirty="0" smtClean="0"/>
              <a:t>implementation </a:t>
            </a:r>
            <a:r>
              <a:rPr lang="en-GB" sz="2800" dirty="0"/>
              <a:t>of </a:t>
            </a:r>
            <a:r>
              <a:rPr lang="en-GB" sz="2800" dirty="0" smtClean="0"/>
              <a:t>master </a:t>
            </a:r>
            <a:r>
              <a:rPr lang="en-GB" sz="2800" dirty="0"/>
              <a:t>curricula and </a:t>
            </a:r>
            <a:r>
              <a:rPr lang="en-GB" sz="2800" dirty="0" smtClean="0"/>
              <a:t>trainings</a:t>
            </a:r>
            <a:r>
              <a:rPr lang="bs-Latn-BA" sz="2800" dirty="0" smtClean="0"/>
              <a:t> </a:t>
            </a:r>
            <a:r>
              <a:rPr lang="bs-Latn-BA" sz="2800" dirty="0" smtClean="0"/>
              <a:t>are</a:t>
            </a:r>
            <a:r>
              <a:rPr lang="bs-Latn-BA" sz="2800" dirty="0" smtClean="0"/>
              <a:t>:</a:t>
            </a:r>
            <a:endParaRPr lang="bs-Latn-BA" sz="2800" dirty="0">
              <a:solidFill>
                <a:srgbClr val="002060"/>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5</a:t>
            </a:fld>
            <a:endParaRPr lang="en-US"/>
          </a:p>
        </p:txBody>
      </p:sp>
      <p:pic>
        <p:nvPicPr>
          <p:cNvPr id="11" name="Picture 10"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2" name="Picture 11" descr="eu_flag_co_funded_pos_[rgb]_right.jpg"/>
          <p:cNvPicPr/>
          <p:nvPr/>
        </p:nvPicPr>
        <p:blipFill>
          <a:blip r:embed="rId3" cstate="print"/>
          <a:stretch>
            <a:fillRect/>
          </a:stretch>
        </p:blipFill>
        <p:spPr>
          <a:xfrm>
            <a:off x="7467600" y="152400"/>
            <a:ext cx="1676400" cy="409575"/>
          </a:xfrm>
          <a:prstGeom prst="rect">
            <a:avLst/>
          </a:prstGeom>
        </p:spPr>
      </p:pic>
      <p:sp>
        <p:nvSpPr>
          <p:cNvPr id="4" name="Rectangle 3"/>
          <p:cNvSpPr/>
          <p:nvPr/>
        </p:nvSpPr>
        <p:spPr>
          <a:xfrm>
            <a:off x="457200" y="2209800"/>
            <a:ext cx="8338159" cy="393954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600"/>
              </a:spcAft>
            </a:pPr>
            <a:r>
              <a:rPr lang="en-GB" sz="2400" b="1" u="sng" dirty="0">
                <a:latin typeface="Times New Roman"/>
              </a:rPr>
              <a:t>Assumptions:</a:t>
            </a:r>
          </a:p>
          <a:p>
            <a:pPr>
              <a:spcAft>
                <a:spcPts val="600"/>
              </a:spcAft>
            </a:pPr>
            <a:r>
              <a:rPr lang="en-US" dirty="0">
                <a:latin typeface="Times New Roman"/>
              </a:rPr>
              <a:t>- Students are interested in master studies in the field of risk management of </a:t>
            </a:r>
            <a:r>
              <a:rPr lang="en-US" dirty="0" smtClean="0">
                <a:latin typeface="Times New Roman"/>
              </a:rPr>
              <a:t>natural</a:t>
            </a:r>
            <a:r>
              <a:rPr lang="bs-Latn-BA" dirty="0" smtClean="0">
                <a:latin typeface="Times New Roman"/>
              </a:rPr>
              <a:t/>
            </a:r>
            <a:br>
              <a:rPr lang="bs-Latn-BA" dirty="0" smtClean="0">
                <a:latin typeface="Times New Roman"/>
              </a:rPr>
            </a:br>
            <a:r>
              <a:rPr lang="bs-Latn-BA" dirty="0" smtClean="0">
                <a:latin typeface="Times New Roman"/>
              </a:rPr>
              <a:t>  </a:t>
            </a:r>
            <a:r>
              <a:rPr lang="en-US" dirty="0" smtClean="0">
                <a:latin typeface="Times New Roman"/>
              </a:rPr>
              <a:t> </a:t>
            </a:r>
            <a:r>
              <a:rPr lang="en-US" dirty="0">
                <a:latin typeface="Times New Roman"/>
              </a:rPr>
              <a:t>disasters.</a:t>
            </a:r>
          </a:p>
          <a:p>
            <a:pPr>
              <a:spcAft>
                <a:spcPts val="600"/>
              </a:spcAft>
            </a:pPr>
            <a:r>
              <a:rPr lang="en-GB" dirty="0">
                <a:latin typeface="Times New Roman"/>
              </a:rPr>
              <a:t>- Accreditation of curricula completed.</a:t>
            </a:r>
          </a:p>
          <a:p>
            <a:pPr>
              <a:spcAft>
                <a:spcPts val="600"/>
              </a:spcAft>
            </a:pPr>
            <a:r>
              <a:rPr lang="en-US" dirty="0">
                <a:latin typeface="Times New Roman"/>
              </a:rPr>
              <a:t>- Representatives from public sector and citizens are interested for trainings.</a:t>
            </a:r>
          </a:p>
          <a:p>
            <a:pPr>
              <a:spcAft>
                <a:spcPts val="600"/>
              </a:spcAft>
            </a:pPr>
            <a:r>
              <a:rPr lang="en-GB" sz="2400" b="1" u="sng" dirty="0">
                <a:latin typeface="Times New Roman"/>
              </a:rPr>
              <a:t>Risks:</a:t>
            </a:r>
          </a:p>
          <a:p>
            <a:pPr>
              <a:spcAft>
                <a:spcPts val="600"/>
              </a:spcAft>
            </a:pPr>
            <a:r>
              <a:rPr lang="en-US" dirty="0" smtClean="0">
                <a:latin typeface="Times New Roman"/>
              </a:rPr>
              <a:t>-</a:t>
            </a:r>
            <a:r>
              <a:rPr lang="bs-Latn-BA" dirty="0" smtClean="0">
                <a:latin typeface="Times New Roman"/>
              </a:rPr>
              <a:t> </a:t>
            </a:r>
            <a:r>
              <a:rPr lang="en-US" dirty="0" smtClean="0">
                <a:latin typeface="Times New Roman"/>
              </a:rPr>
              <a:t>Incompatibility </a:t>
            </a:r>
            <a:r>
              <a:rPr lang="en-US" dirty="0">
                <a:latin typeface="Times New Roman"/>
              </a:rPr>
              <a:t>of duration of master studies with the present state</a:t>
            </a:r>
          </a:p>
          <a:p>
            <a:pPr>
              <a:spcAft>
                <a:spcPts val="600"/>
              </a:spcAft>
            </a:pPr>
            <a:r>
              <a:rPr lang="en-GB" dirty="0" smtClean="0">
                <a:latin typeface="Times New Roman"/>
              </a:rPr>
              <a:t>-</a:t>
            </a:r>
            <a:r>
              <a:rPr lang="bs-Latn-BA" dirty="0" smtClean="0">
                <a:latin typeface="Times New Roman"/>
              </a:rPr>
              <a:t> </a:t>
            </a:r>
            <a:r>
              <a:rPr lang="en-GB" dirty="0" smtClean="0">
                <a:latin typeface="Times New Roman"/>
              </a:rPr>
              <a:t>The </a:t>
            </a:r>
            <a:r>
              <a:rPr lang="en-GB" dirty="0">
                <a:latin typeface="Times New Roman"/>
              </a:rPr>
              <a:t>accreditation process delays.</a:t>
            </a:r>
          </a:p>
          <a:p>
            <a:pPr>
              <a:spcAft>
                <a:spcPts val="600"/>
              </a:spcAft>
            </a:pPr>
            <a:r>
              <a:rPr lang="en-US" dirty="0">
                <a:latin typeface="Times New Roman"/>
              </a:rPr>
              <a:t>- The cooperation protocols with partners from public sector signed but not respected.	</a:t>
            </a:r>
          </a:p>
          <a:p>
            <a:pPr>
              <a:spcAft>
                <a:spcPts val="600"/>
              </a:spcAft>
            </a:pPr>
            <a:endParaRPr lang="bs-Latn-BA" dirty="0"/>
          </a:p>
        </p:txBody>
      </p:sp>
    </p:spTree>
    <p:extLst>
      <p:ext uri="{BB962C8B-B14F-4D97-AF65-F5344CB8AC3E}">
        <p14:creationId xmlns:p14="http://schemas.microsoft.com/office/powerpoint/2010/main" val="467880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6</a:t>
            </a:fld>
            <a:endParaRPr lang="en-US"/>
          </a:p>
        </p:txBody>
      </p:sp>
      <p:pic>
        <p:nvPicPr>
          <p:cNvPr id="11" name="Picture 10"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2" name="Picture 11" descr="eu_flag_co_funded_pos_[rgb]_right.jpg"/>
          <p:cNvPicPr/>
          <p:nvPr/>
        </p:nvPicPr>
        <p:blipFill>
          <a:blip r:embed="rId3" cstate="print"/>
          <a:stretch>
            <a:fillRect/>
          </a:stretch>
        </p:blipFill>
        <p:spPr>
          <a:xfrm>
            <a:off x="7467600" y="152400"/>
            <a:ext cx="1676400" cy="409575"/>
          </a:xfrm>
          <a:prstGeom prst="rect">
            <a:avLst/>
          </a:prstGeom>
        </p:spPr>
      </p:pic>
      <p:sp>
        <p:nvSpPr>
          <p:cNvPr id="3" name="Content Placeholder 2"/>
          <p:cNvSpPr>
            <a:spLocks noGrp="1"/>
          </p:cNvSpPr>
          <p:nvPr>
            <p:ph idx="1"/>
          </p:nvPr>
        </p:nvSpPr>
        <p:spPr>
          <a:xfrm>
            <a:off x="647700" y="2286000"/>
            <a:ext cx="8229600" cy="2057400"/>
          </a:xfrm>
        </p:spPr>
        <p:txBody>
          <a:bodyPr>
            <a:normAutofit lnSpcReduction="10000"/>
          </a:bodyPr>
          <a:lstStyle/>
          <a:p>
            <a:pPr marL="0" indent="0">
              <a:buNone/>
            </a:pPr>
            <a:r>
              <a:rPr lang="en-GB" sz="2000" dirty="0"/>
              <a:t>- Enrolment of </a:t>
            </a:r>
            <a:r>
              <a:rPr lang="en-GB" sz="2000" dirty="0" smtClean="0"/>
              <a:t>students.</a:t>
            </a:r>
            <a:endParaRPr lang="bs-Latn-BA" sz="2000" dirty="0"/>
          </a:p>
          <a:p>
            <a:pPr marL="0" indent="0">
              <a:buNone/>
            </a:pPr>
            <a:r>
              <a:rPr lang="en-GB" sz="2000" dirty="0"/>
              <a:t>- Implementation of master study programmes.</a:t>
            </a:r>
            <a:endParaRPr lang="bs-Latn-BA" sz="2000" dirty="0"/>
          </a:p>
          <a:p>
            <a:pPr marL="0" indent="0">
              <a:buNone/>
            </a:pPr>
            <a:r>
              <a:rPr lang="en-GB" sz="2000" dirty="0"/>
              <a:t>- Quality monitoring of the master programmes </a:t>
            </a:r>
            <a:r>
              <a:rPr lang="bs-Latn-BA" sz="2000" dirty="0" smtClean="0"/>
              <a:t>to </a:t>
            </a:r>
            <a:r>
              <a:rPr lang="en-GB" sz="2000" dirty="0" smtClean="0"/>
              <a:t>be </a:t>
            </a:r>
            <a:r>
              <a:rPr lang="en-GB" sz="2000" dirty="0"/>
              <a:t>conducted.</a:t>
            </a:r>
            <a:endParaRPr lang="bs-Latn-BA" sz="2000" dirty="0"/>
          </a:p>
          <a:p>
            <a:pPr marL="0" indent="0">
              <a:buNone/>
            </a:pPr>
            <a:r>
              <a:rPr lang="en-GB" sz="2000" dirty="0"/>
              <a:t>- </a:t>
            </a:r>
            <a:r>
              <a:rPr lang="bs-Latn-BA" sz="2000" dirty="0" smtClean="0"/>
              <a:t>Offering</a:t>
            </a:r>
            <a:r>
              <a:rPr lang="en-GB" sz="2000" dirty="0" smtClean="0"/>
              <a:t> </a:t>
            </a:r>
            <a:r>
              <a:rPr lang="en-GB" sz="2000" dirty="0"/>
              <a:t>and implementation of the students' internship.</a:t>
            </a:r>
            <a:endParaRPr lang="bs-Latn-BA" sz="2000" dirty="0"/>
          </a:p>
          <a:p>
            <a:pPr marL="0" indent="0">
              <a:buNone/>
            </a:pPr>
            <a:r>
              <a:rPr lang="en-GB" sz="2000" dirty="0"/>
              <a:t>- Implementation of trainings for citizens and public sector.</a:t>
            </a:r>
            <a:endParaRPr lang="bs-Latn-BA" sz="2000" dirty="0"/>
          </a:p>
          <a:p>
            <a:pPr>
              <a:buFontTx/>
              <a:buChar char="-"/>
            </a:pPr>
            <a:r>
              <a:rPr lang="en-GB" sz="2000" dirty="0" smtClean="0"/>
              <a:t>Self-evaluation </a:t>
            </a:r>
            <a:r>
              <a:rPr lang="en-GB" sz="2000" dirty="0"/>
              <a:t>of the trainings</a:t>
            </a:r>
            <a:r>
              <a:rPr lang="en-GB" sz="2000" dirty="0" smtClean="0"/>
              <a:t>.</a:t>
            </a:r>
            <a:endParaRPr lang="bs-Latn-BA" sz="2000" dirty="0" smtClean="0"/>
          </a:p>
          <a:p>
            <a:pPr>
              <a:buFontTx/>
              <a:buChar char="-"/>
            </a:pPr>
            <a:endParaRPr lang="bs-Latn-BA" sz="2000" dirty="0"/>
          </a:p>
        </p:txBody>
      </p:sp>
      <p:sp>
        <p:nvSpPr>
          <p:cNvPr id="4" name="Title 3"/>
          <p:cNvSpPr>
            <a:spLocks noGrp="1"/>
          </p:cNvSpPr>
          <p:nvPr>
            <p:ph type="title"/>
          </p:nvPr>
        </p:nvSpPr>
        <p:spPr>
          <a:xfrm>
            <a:off x="457200" y="914400"/>
            <a:ext cx="8229600" cy="1143000"/>
          </a:xfrm>
        </p:spPr>
        <p:txBody>
          <a:bodyPr>
            <a:normAutofit/>
          </a:bodyPr>
          <a:lstStyle/>
          <a:p>
            <a:r>
              <a:rPr lang="bs-Latn-BA" sz="4000" b="1" dirty="0" smtClean="0"/>
              <a:t>WP 4: </a:t>
            </a:r>
            <a:r>
              <a:rPr lang="en-GB" sz="4000" b="1" dirty="0" smtClean="0"/>
              <a:t>Tasks</a:t>
            </a:r>
            <a:endParaRPr lang="bs-Latn-BA" sz="4000" dirty="0"/>
          </a:p>
        </p:txBody>
      </p:sp>
      <p:graphicFrame>
        <p:nvGraphicFramePr>
          <p:cNvPr id="8" name="Table 7"/>
          <p:cNvGraphicFramePr>
            <a:graphicFrameLocks noGrp="1"/>
          </p:cNvGraphicFramePr>
          <p:nvPr>
            <p:extLst>
              <p:ext uri="{D42A27DB-BD31-4B8C-83A1-F6EECF244321}">
                <p14:modId xmlns:p14="http://schemas.microsoft.com/office/powerpoint/2010/main" val="368024905"/>
              </p:ext>
            </p:extLst>
          </p:nvPr>
        </p:nvGraphicFramePr>
        <p:xfrm>
          <a:off x="1179273" y="4800600"/>
          <a:ext cx="6785453" cy="1379855"/>
        </p:xfrm>
        <a:graphic>
          <a:graphicData uri="http://schemas.openxmlformats.org/drawingml/2006/table">
            <a:tbl>
              <a:tblPr firstRow="1" firstCol="1" bandRow="1"/>
              <a:tblGrid>
                <a:gridCol w="1488168"/>
                <a:gridCol w="1798613"/>
                <a:gridCol w="1799317"/>
                <a:gridCol w="1699355"/>
              </a:tblGrid>
              <a:tr h="313055">
                <a:tc>
                  <a:txBody>
                    <a:bodyPr/>
                    <a:lstStyle/>
                    <a:p>
                      <a:pPr>
                        <a:spcAft>
                          <a:spcPts val="0"/>
                        </a:spcAft>
                      </a:pPr>
                      <a:r>
                        <a:rPr lang="en-GB" sz="1400" b="1" dirty="0">
                          <a:effectLst/>
                          <a:latin typeface="Calibri"/>
                          <a:ea typeface="Times New Roman"/>
                          <a:cs typeface="Arial"/>
                        </a:rPr>
                        <a:t>Estimated Start Date (</a:t>
                      </a:r>
                      <a:r>
                        <a:rPr lang="en-GB" sz="1400" b="1" dirty="0" err="1">
                          <a:effectLst/>
                          <a:latin typeface="Calibri"/>
                          <a:ea typeface="Times New Roman"/>
                          <a:cs typeface="Arial"/>
                        </a:rPr>
                        <a:t>dd</a:t>
                      </a:r>
                      <a:r>
                        <a:rPr lang="en-GB" sz="1400" b="1" dirty="0">
                          <a:effectLst/>
                          <a:latin typeface="Calibri"/>
                          <a:ea typeface="Times New Roman"/>
                          <a:cs typeface="Arial"/>
                        </a:rPr>
                        <a:t>-mm-</a:t>
                      </a:r>
                      <a:r>
                        <a:rPr lang="en-GB" sz="1400" b="1" dirty="0" err="1">
                          <a:effectLst/>
                          <a:latin typeface="Calibri"/>
                          <a:ea typeface="Times New Roman"/>
                          <a:cs typeface="Arial"/>
                        </a:rPr>
                        <a:t>yyyy</a:t>
                      </a:r>
                      <a:r>
                        <a:rPr lang="en-GB" sz="1400" b="1" dirty="0">
                          <a:effectLst/>
                          <a:latin typeface="Calibri"/>
                          <a:ea typeface="Times New Roman"/>
                          <a:cs typeface="Arial"/>
                        </a:rPr>
                        <a:t>)</a:t>
                      </a:r>
                      <a:endParaRPr lang="bs-Latn-BA" sz="14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Calibri"/>
                          <a:ea typeface="Times New Roman"/>
                          <a:cs typeface="Arial"/>
                        </a:rPr>
                        <a:t>15-12-2017</a:t>
                      </a:r>
                      <a:endParaRPr lang="bs-Latn-BA" sz="14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b="1">
                          <a:effectLst/>
                          <a:latin typeface="Calibri"/>
                          <a:ea typeface="Times New Roman"/>
                          <a:cs typeface="Arial"/>
                        </a:rPr>
                        <a:t>Estimated End Date </a:t>
                      </a:r>
                      <a:endParaRPr lang="bs-Latn-BA" sz="1400">
                        <a:effectLst/>
                        <a:latin typeface="Calibri"/>
                        <a:ea typeface="Calibri"/>
                        <a:cs typeface="Arial"/>
                      </a:endParaRPr>
                    </a:p>
                    <a:p>
                      <a:pPr>
                        <a:spcAft>
                          <a:spcPts val="0"/>
                        </a:spcAft>
                      </a:pPr>
                      <a:r>
                        <a:rPr lang="en-GB" sz="1400" b="1">
                          <a:effectLst/>
                          <a:latin typeface="Calibri"/>
                          <a:ea typeface="Times New Roman"/>
                          <a:cs typeface="Arial"/>
                        </a:rPr>
                        <a:t>(dd-mm-yyyy)</a:t>
                      </a:r>
                      <a:endParaRPr lang="bs-Latn-BA" sz="14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Calibri"/>
                          <a:ea typeface="Times New Roman"/>
                          <a:cs typeface="Arial"/>
                        </a:rPr>
                        <a:t>14-10-2019</a:t>
                      </a:r>
                      <a:endParaRPr lang="bs-Latn-BA" sz="14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055">
                <a:tc>
                  <a:txBody>
                    <a:bodyPr/>
                    <a:lstStyle/>
                    <a:p>
                      <a:pPr>
                        <a:spcAft>
                          <a:spcPts val="0"/>
                        </a:spcAft>
                      </a:pPr>
                      <a:r>
                        <a:rPr lang="en-GB" sz="1400" b="1">
                          <a:effectLst/>
                          <a:latin typeface="Calibri"/>
                          <a:ea typeface="Times New Roman"/>
                          <a:cs typeface="Arial"/>
                        </a:rPr>
                        <a:t>Lead Organisation</a:t>
                      </a:r>
                      <a:endParaRPr lang="bs-Latn-BA" sz="14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fr-BE" sz="1400">
                          <a:effectLst/>
                          <a:latin typeface="Calibri"/>
                          <a:ea typeface="Times New Roman"/>
                          <a:cs typeface="Arial"/>
                        </a:rPr>
                        <a:t>UNSA</a:t>
                      </a:r>
                      <a:endParaRPr lang="bs-Latn-BA" sz="14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bs-Latn-BA"/>
                    </a:p>
                  </a:txBody>
                  <a:tcPr/>
                </a:tc>
                <a:tc hMerge="1">
                  <a:txBody>
                    <a:bodyPr/>
                    <a:lstStyle/>
                    <a:p>
                      <a:endParaRPr lang="bs-Latn-BA"/>
                    </a:p>
                  </a:txBody>
                  <a:tcPr/>
                </a:tc>
              </a:tr>
              <a:tr h="313055">
                <a:tc>
                  <a:txBody>
                    <a:bodyPr/>
                    <a:lstStyle/>
                    <a:p>
                      <a:pPr>
                        <a:spcAft>
                          <a:spcPts val="0"/>
                        </a:spcAft>
                      </a:pPr>
                      <a:r>
                        <a:rPr lang="en-GB" sz="1400" b="1">
                          <a:effectLst/>
                          <a:latin typeface="Calibri"/>
                          <a:ea typeface="Times New Roman"/>
                          <a:cs typeface="Arial"/>
                        </a:rPr>
                        <a:t>Participating Organisation</a:t>
                      </a:r>
                      <a:endParaRPr lang="bs-Latn-BA" sz="14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en-GB" sz="1400" dirty="0">
                          <a:effectLst/>
                          <a:latin typeface="Calibri"/>
                          <a:ea typeface="Times New Roman"/>
                          <a:cs typeface="Arial"/>
                        </a:rPr>
                        <a:t>UNI, BOKU, MU, KPA, UPKM, VSUP, TCASU, UNIME, OE, UNID, RGU, TUC</a:t>
                      </a:r>
                      <a:endParaRPr lang="bs-Latn-BA" sz="14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bs-Latn-BA"/>
                    </a:p>
                  </a:txBody>
                  <a:tcPr/>
                </a:tc>
                <a:tc hMerge="1">
                  <a:txBody>
                    <a:bodyPr/>
                    <a:lstStyle/>
                    <a:p>
                      <a:endParaRPr lang="bs-Latn-BA"/>
                    </a:p>
                  </a:txBody>
                  <a:tcPr/>
                </a:tc>
              </a:tr>
            </a:tbl>
          </a:graphicData>
        </a:graphic>
      </p:graphicFrame>
    </p:spTree>
    <p:extLst>
      <p:ext uri="{BB962C8B-B14F-4D97-AF65-F5344CB8AC3E}">
        <p14:creationId xmlns:p14="http://schemas.microsoft.com/office/powerpoint/2010/main" val="1431439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bs-Latn-BA" sz="3200" b="1" dirty="0" smtClean="0">
                <a:solidFill>
                  <a:srgbClr val="FF0000"/>
                </a:solidFill>
              </a:rPr>
              <a:t>Marketing a </a:t>
            </a:r>
            <a:r>
              <a:rPr lang="bs-Latn-BA" sz="3200" b="1" dirty="0">
                <a:solidFill>
                  <a:srgbClr val="FF0000"/>
                </a:solidFill>
              </a:rPr>
              <a:t>new master course through: </a:t>
            </a:r>
            <a:br>
              <a:rPr lang="bs-Latn-BA" sz="3200" b="1" dirty="0">
                <a:solidFill>
                  <a:srgbClr val="FF0000"/>
                </a:solidFill>
              </a:rPr>
            </a:br>
            <a:endParaRPr lang="en-GB" sz="2400" b="1" dirty="0">
              <a:solidFill>
                <a:srgbClr val="FF0000"/>
              </a:solidFill>
            </a:endParaRPr>
          </a:p>
        </p:txBody>
      </p:sp>
      <p:sp>
        <p:nvSpPr>
          <p:cNvPr id="3" name="Content Placeholder 2"/>
          <p:cNvSpPr>
            <a:spLocks noGrp="1"/>
          </p:cNvSpPr>
          <p:nvPr>
            <p:ph idx="1"/>
          </p:nvPr>
        </p:nvSpPr>
        <p:spPr/>
        <p:txBody>
          <a:bodyPr>
            <a:normAutofit/>
          </a:bodyPr>
          <a:lstStyle/>
          <a:p>
            <a:r>
              <a:rPr lang="en-GB" sz="2800" dirty="0" smtClean="0"/>
              <a:t>media</a:t>
            </a:r>
            <a:r>
              <a:rPr lang="en-GB" sz="2800" dirty="0"/>
              <a:t>, </a:t>
            </a:r>
            <a:endParaRPr lang="bs-Latn-BA" sz="2800" dirty="0" smtClean="0"/>
          </a:p>
          <a:p>
            <a:r>
              <a:rPr lang="en-GB" sz="2800" dirty="0" smtClean="0"/>
              <a:t>social </a:t>
            </a:r>
            <a:r>
              <a:rPr lang="en-GB" sz="2800" dirty="0"/>
              <a:t>networks </a:t>
            </a:r>
            <a:r>
              <a:rPr lang="en-GB" sz="2800" dirty="0" smtClean="0"/>
              <a:t>(</a:t>
            </a:r>
            <a:r>
              <a:rPr lang="en-GB" sz="2800" dirty="0" err="1"/>
              <a:t>fb</a:t>
            </a:r>
            <a:r>
              <a:rPr lang="en-GB" sz="2800" dirty="0"/>
              <a:t>, </a:t>
            </a:r>
            <a:r>
              <a:rPr lang="en-GB" sz="2800" dirty="0" err="1"/>
              <a:t>instagram</a:t>
            </a:r>
            <a:r>
              <a:rPr lang="en-GB" sz="2800" dirty="0"/>
              <a:t>, ...), </a:t>
            </a:r>
            <a:endParaRPr lang="bs-Latn-BA" sz="2800" dirty="0" smtClean="0"/>
          </a:p>
          <a:p>
            <a:r>
              <a:rPr lang="bs-Latn-BA" sz="2800" smtClean="0"/>
              <a:t>Info days</a:t>
            </a:r>
            <a:endParaRPr lang="bs-Latn-BA" sz="2800" dirty="0" smtClean="0"/>
          </a:p>
          <a:p>
            <a:r>
              <a:rPr lang="en-GB" sz="2800" dirty="0" smtClean="0"/>
              <a:t>contacts </a:t>
            </a:r>
            <a:r>
              <a:rPr lang="en-GB" sz="2800" dirty="0"/>
              <a:t>with institutions that might be interested</a:t>
            </a:r>
            <a:r>
              <a:rPr lang="en-GB" sz="2800" dirty="0" smtClean="0"/>
              <a:t>,</a:t>
            </a:r>
            <a:r>
              <a:rPr lang="bs-Latn-BA" sz="2800" dirty="0" smtClean="0"/>
              <a:t>....</a:t>
            </a:r>
          </a:p>
          <a:p>
            <a:r>
              <a:rPr lang="bs-Latn-BA" sz="2800" dirty="0" err="1"/>
              <a:t>sharing</a:t>
            </a:r>
            <a:r>
              <a:rPr lang="bs-Latn-BA" sz="2800" dirty="0"/>
              <a:t> </a:t>
            </a:r>
            <a:r>
              <a:rPr lang="bs-Latn-BA" sz="2800" dirty="0" err="1" smtClean="0"/>
              <a:t>leaflets</a:t>
            </a:r>
            <a:r>
              <a:rPr lang="bs-Latn-BA" sz="2800" dirty="0" smtClean="0"/>
              <a:t>   .....</a:t>
            </a:r>
          </a:p>
          <a:p>
            <a:pPr>
              <a:buFontTx/>
              <a:buChar char="-"/>
            </a:pPr>
            <a:endParaRPr lang="en-GB"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199155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8</a:t>
            </a:fld>
            <a:endParaRPr lang="en-US"/>
          </a:p>
        </p:txBody>
      </p:sp>
      <p:pic>
        <p:nvPicPr>
          <p:cNvPr id="11" name="Picture 10"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2" name="Picture 11" descr="eu_flag_co_funded_pos_[rgb]_right.jpg"/>
          <p:cNvPicPr/>
          <p:nvPr/>
        </p:nvPicPr>
        <p:blipFill>
          <a:blip r:embed="rId3" cstate="print"/>
          <a:stretch>
            <a:fillRect/>
          </a:stretch>
        </p:blipFill>
        <p:spPr>
          <a:xfrm>
            <a:off x="7467600" y="152400"/>
            <a:ext cx="1676400" cy="409575"/>
          </a:xfrm>
          <a:prstGeom prst="rect">
            <a:avLst/>
          </a:prstGeom>
        </p:spPr>
      </p:pic>
      <p:pic>
        <p:nvPicPr>
          <p:cNvPr id="2" name="Picture 1"/>
          <p:cNvPicPr>
            <a:picLocks noChangeAspect="1"/>
          </p:cNvPicPr>
          <p:nvPr/>
        </p:nvPicPr>
        <p:blipFill>
          <a:blip r:embed="rId4"/>
          <a:stretch>
            <a:fillRect/>
          </a:stretch>
        </p:blipFill>
        <p:spPr>
          <a:xfrm>
            <a:off x="76199" y="25078"/>
            <a:ext cx="8874067" cy="6604322"/>
          </a:xfrm>
          <a:prstGeom prst="rect">
            <a:avLst/>
          </a:prstGeom>
        </p:spPr>
      </p:pic>
    </p:spTree>
    <p:extLst>
      <p:ext uri="{BB962C8B-B14F-4D97-AF65-F5344CB8AC3E}">
        <p14:creationId xmlns:p14="http://schemas.microsoft.com/office/powerpoint/2010/main" val="2377852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pic>
        <p:nvPicPr>
          <p:cNvPr id="5" name="Picture 4"/>
          <p:cNvPicPr>
            <a:picLocks noChangeAspect="1"/>
          </p:cNvPicPr>
          <p:nvPr/>
        </p:nvPicPr>
        <p:blipFill>
          <a:blip r:embed="rId2"/>
          <a:stretch>
            <a:fillRect/>
          </a:stretch>
        </p:blipFill>
        <p:spPr>
          <a:xfrm>
            <a:off x="72000" y="42730"/>
            <a:ext cx="9072000" cy="6496182"/>
          </a:xfrm>
          <a:prstGeom prst="rect">
            <a:avLst/>
          </a:prstGeom>
        </p:spPr>
      </p:pic>
    </p:spTree>
    <p:extLst>
      <p:ext uri="{BB962C8B-B14F-4D97-AF65-F5344CB8AC3E}">
        <p14:creationId xmlns:p14="http://schemas.microsoft.com/office/powerpoint/2010/main" val="3477904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TotalTime>
  <Words>1015</Words>
  <Application>Microsoft Office PowerPoint</Application>
  <PresentationFormat>On-screen Show (4:3)</PresentationFormat>
  <Paragraphs>177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Development of master curricula for natural disasters risk management in Western Balkan countries</vt:lpstr>
      <vt:lpstr>Activities into WP4</vt:lpstr>
      <vt:lpstr>Description of WP 4 A.4.1</vt:lpstr>
      <vt:lpstr>Description of WP 4 A.4.3 </vt:lpstr>
      <vt:lpstr>Assumptions and risks related to the Iimplementation of master curricula and trainings are:</vt:lpstr>
      <vt:lpstr>WP 4: Tasks</vt:lpstr>
      <vt:lpstr>Marketing a new master course through:  </vt:lpstr>
      <vt:lpstr>PowerPoint Presentation</vt:lpstr>
      <vt:lpstr>PowerPoint Presentation</vt:lpstr>
      <vt:lpstr>Call for enrolment to master studies in the field of risk management of natural disasters needs to define: </vt:lpstr>
      <vt:lpstr>PowerPoint Presentation</vt:lpstr>
      <vt:lpstr>PowerPoint Presentation</vt:lpstr>
      <vt:lpstr>PowerPoint Presentation</vt:lpstr>
      <vt:lpstr>PowerPoint Presentation</vt:lpstr>
      <vt:lpstr>Deliverables/results/outcomes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of Internationalisation in B&amp;H Higher Education</dc:title>
  <dc:creator>user</dc:creator>
  <cp:lastModifiedBy>acer</cp:lastModifiedBy>
  <cp:revision>45</cp:revision>
  <dcterms:created xsi:type="dcterms:W3CDTF">2006-08-16T00:00:00Z</dcterms:created>
  <dcterms:modified xsi:type="dcterms:W3CDTF">2018-03-07T22:55:30Z</dcterms:modified>
</cp:coreProperties>
</file>